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3"/>
  </p:notesMasterIdLst>
  <p:sldIdLst>
    <p:sldId id="256" r:id="rId5"/>
    <p:sldId id="382" r:id="rId6"/>
    <p:sldId id="383" r:id="rId7"/>
    <p:sldId id="384" r:id="rId8"/>
    <p:sldId id="385" r:id="rId9"/>
    <p:sldId id="386" r:id="rId10"/>
    <p:sldId id="387" r:id="rId11"/>
    <p:sldId id="388" r:id="rId12"/>
    <p:sldId id="389" r:id="rId13"/>
    <p:sldId id="390" r:id="rId14"/>
    <p:sldId id="391" r:id="rId15"/>
    <p:sldId id="425" r:id="rId16"/>
    <p:sldId id="397" r:id="rId17"/>
    <p:sldId id="398" r:id="rId18"/>
    <p:sldId id="399" r:id="rId19"/>
    <p:sldId id="401" r:id="rId20"/>
    <p:sldId id="426" r:id="rId21"/>
    <p:sldId id="404" r:id="rId22"/>
    <p:sldId id="405" r:id="rId23"/>
    <p:sldId id="407" r:id="rId24"/>
    <p:sldId id="408" r:id="rId25"/>
    <p:sldId id="409" r:id="rId26"/>
    <p:sldId id="410" r:id="rId27"/>
    <p:sldId id="411" r:id="rId28"/>
    <p:sldId id="412" r:id="rId29"/>
    <p:sldId id="413" r:id="rId30"/>
    <p:sldId id="414" r:id="rId31"/>
    <p:sldId id="415" r:id="rId32"/>
    <p:sldId id="416" r:id="rId33"/>
    <p:sldId id="417" r:id="rId34"/>
    <p:sldId id="418" r:id="rId35"/>
    <p:sldId id="419" r:id="rId36"/>
    <p:sldId id="420" r:id="rId37"/>
    <p:sldId id="424" r:id="rId38"/>
    <p:sldId id="423" r:id="rId39"/>
    <p:sldId id="429" r:id="rId40"/>
    <p:sldId id="427" r:id="rId41"/>
    <p:sldId id="428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818"/>
    <a:srgbClr val="0A2D80"/>
    <a:srgbClr val="005CCB"/>
    <a:srgbClr val="F4AB1D"/>
    <a:srgbClr val="1B52BD"/>
    <a:srgbClr val="106CDF"/>
    <a:srgbClr val="2D2B2B"/>
    <a:srgbClr val="F9A402"/>
    <a:srgbClr val="092A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8" autoAdjust="0"/>
    <p:restoredTop sz="96327"/>
  </p:normalViewPr>
  <p:slideViewPr>
    <p:cSldViewPr snapToGrid="0" snapToObjects="1">
      <p:cViewPr varScale="1">
        <p:scale>
          <a:sx n="115" d="100"/>
          <a:sy n="115" d="100"/>
        </p:scale>
        <p:origin x="264" y="108"/>
      </p:cViewPr>
      <p:guideLst/>
    </p:cSldViewPr>
  </p:slideViewPr>
  <p:notesTextViewPr>
    <p:cViewPr>
      <p:scale>
        <a:sx n="85" d="100"/>
        <a:sy n="8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99564-0B25-F04A-9D85-E5F4A7799D0F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294B9-79DE-1147-AE1F-E3EA4AFE52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28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294B9-79DE-1147-AE1F-E3EA4AFE52B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701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294B9-79DE-1147-AE1F-E3EA4AFE52B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129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294B9-79DE-1147-AE1F-E3EA4AFE52B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295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294B9-79DE-1147-AE1F-E3EA4AFE52B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268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294B9-79DE-1147-AE1F-E3EA4AFE52B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319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294B9-79DE-1147-AE1F-E3EA4AFE52B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133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294B9-79DE-1147-AE1F-E3EA4AFE52B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6904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294B9-79DE-1147-AE1F-E3EA4AFE52B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4718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294B9-79DE-1147-AE1F-E3EA4AFE52B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4476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294B9-79DE-1147-AE1F-E3EA4AFE52B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6575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294B9-79DE-1147-AE1F-E3EA4AFE52B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982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294B9-79DE-1147-AE1F-E3EA4AFE52B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0921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294B9-79DE-1147-AE1F-E3EA4AFE52B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5042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294B9-79DE-1147-AE1F-E3EA4AFE52B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0474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294B9-79DE-1147-AE1F-E3EA4AFE52B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5649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294B9-79DE-1147-AE1F-E3EA4AFE52B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1057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294B9-79DE-1147-AE1F-E3EA4AFE52B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3711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294B9-79DE-1147-AE1F-E3EA4AFE52B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90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294B9-79DE-1147-AE1F-E3EA4AFE52B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5770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294B9-79DE-1147-AE1F-E3EA4AFE52B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4281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294B9-79DE-1147-AE1F-E3EA4AFE52B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2316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294B9-79DE-1147-AE1F-E3EA4AFE52B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322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294B9-79DE-1147-AE1F-E3EA4AFE52B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5945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294B9-79DE-1147-AE1F-E3EA4AFE52BD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5121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294B9-79DE-1147-AE1F-E3EA4AFE52BD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1140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294B9-79DE-1147-AE1F-E3EA4AFE52BD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2881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294B9-79DE-1147-AE1F-E3EA4AFE52BD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2531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294B9-79DE-1147-AE1F-E3EA4AFE52BD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2993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294B9-79DE-1147-AE1F-E3EA4AFE52BD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51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294B9-79DE-1147-AE1F-E3EA4AFE52BD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3905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294B9-79DE-1147-AE1F-E3EA4AFE52BD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9768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294B9-79DE-1147-AE1F-E3EA4AFE52BD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739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294B9-79DE-1147-AE1F-E3EA4AFE52B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839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294B9-79DE-1147-AE1F-E3EA4AFE52B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872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294B9-79DE-1147-AE1F-E3EA4AFE52B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56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294B9-79DE-1147-AE1F-E3EA4AFE52B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738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294B9-79DE-1147-AE1F-E3EA4AFE52B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471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294B9-79DE-1147-AE1F-E3EA4AFE52B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06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65D36-95B7-C276-44E0-6E5EAF1376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0699E0-60B6-1554-ACE9-DFA2A1370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78499-AF8F-E637-BE5E-10DE1E92F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6A60-5936-634D-8178-DB1556870E29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FF289-F665-9153-A3B9-9266C63B7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E5326-85CC-D3CB-DE96-8B3762DD6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DC86-26B3-5146-8614-A709ABF9AC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235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E5379-16A0-4B35-3E7B-6A1F6E0FB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1ED968-8E88-917E-7F31-083439C4BE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2AA44-050C-F23E-DE8A-7B2310C3D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6A60-5936-634D-8178-DB1556870E29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C7948-FAC3-6954-3570-568B821C6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B5F4C-9B08-2758-E8D1-8BF654516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DC86-26B3-5146-8614-A709ABF9AC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17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6C0DC2-9AFD-0797-11D3-65D4599AC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4D9920-2E02-3E04-4082-8B7DA7F7E1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2CAB6-5B9A-A23D-D038-C23452510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6A60-5936-634D-8178-DB1556870E29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FA9DE-BC60-3F55-F914-BCEC5A94A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55D4F-7693-B2D7-4560-03934F376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DC86-26B3-5146-8614-A709ABF9AC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979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0083D-3F67-4C0B-1770-F31DEE3D5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5681D-E80A-FB10-1B8C-FFD479666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12363-BB30-FB80-46A7-05391679D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6A60-5936-634D-8178-DB1556870E29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74B6E-5520-B100-26E4-87D3D9398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FF854-EE7D-4ECE-854A-F2C48B4BF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DC86-26B3-5146-8614-A709ABF9AC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530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246A9-4E93-FB64-D524-309B0464F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02816-019B-642C-B098-546A88FF4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B7A07-D755-E399-AD54-E078BFD58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6A60-5936-634D-8178-DB1556870E29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4BBF8-EAB0-B5FB-EDDF-DF8CE650F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0FC36-AD6F-2076-9911-F61206747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DC86-26B3-5146-8614-A709ABF9AC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658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125DB-E05D-D287-C21D-F612C6F75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585B-6671-C92F-0CAD-D31D4432AD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6C5BC4-C0E4-C825-DEA1-461659A00F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E43510-94CB-9F02-2831-75F236698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6A60-5936-634D-8178-DB1556870E29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7F01D0-31FA-3E80-4D87-5AAF364D3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94DEF9-C9F7-3F57-61AE-C24EC02BA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DC86-26B3-5146-8614-A709ABF9AC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241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E29BE-596B-153C-36B5-0D6288F10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B6726-322E-00D7-53E1-AB7688E2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3E8F43-4AA6-4453-B49B-6AD2302AE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84A57B-66DB-AD17-74A3-393B79E61F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3689CE-DE58-CDF9-B816-1DB7022F74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9C7940-7036-98D0-D3AF-7A00B7217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6A60-5936-634D-8178-DB1556870E29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16E23A-7508-E445-A71D-13755E30B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9D210C-9BFB-4288-A84D-0EA04316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DC86-26B3-5146-8614-A709ABF9AC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062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3E3B0-3EDD-DDCC-44B1-5D8778595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DA5CFF-6B78-BCEB-CEF3-0109E4F01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6A60-5936-634D-8178-DB1556870E29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BF24DB-A0B2-F6ED-B3EB-73179F2E7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FFDBA0-397A-5463-3683-8C4E8740F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DC86-26B3-5146-8614-A709ABF9AC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533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8F7D55-6E34-1109-6336-B100C9BE5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6A60-5936-634D-8178-DB1556870E29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B54F03-05B8-7374-10B7-F03E824A1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D90B7B-D15C-A1E4-EBB0-2AE17CAC1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DC86-26B3-5146-8614-A709ABF9AC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520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0487D-DE80-74D3-6C3C-89D1C752A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02139-DF4E-C85A-37A4-E13DCDE2B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1F08A5-92FB-2763-5839-081EB1DA88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F3F5B8-E7CA-8FD8-B28D-3B2E02380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6A60-5936-634D-8178-DB1556870E29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9E849F-A738-E9D9-4862-3919F42A3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45A57-989D-577C-F31E-C5287CC68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DC86-26B3-5146-8614-A709ABF9AC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473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1C05B-6B9B-18F7-8712-65BDA6E43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57742-E55F-D939-6A74-C54DDDD09C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6D00EF-A4D8-8A49-25A6-1FD30C682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9E31B-B508-277B-E303-AAD560DAF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6A60-5936-634D-8178-DB1556870E29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8CCA5D-DEBF-BABC-8CA9-CD4D2240B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456239-C477-84BF-3A3C-89C858D53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DC86-26B3-5146-8614-A709ABF9AC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35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EE9FCF-2688-7323-26EE-651BB0BEB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4534B7-7847-4CD3-96D0-9992AC648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8095D-53C4-13D9-8112-47462BD2E6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F6A60-5936-634D-8178-DB1556870E29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E5280-68EC-7D5B-4240-D1D12E0FC7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F9B62-9621-C200-39A2-433A99648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6DC86-26B3-5146-8614-A709ABF9AC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7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5B56E0D-7736-CBF3-16FF-4AA9B1ACB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597" y="1983215"/>
            <a:ext cx="5983501" cy="133372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3459226" y="3484954"/>
            <a:ext cx="4694241" cy="102035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8B582C7-E733-A91D-8579-C227F6A1AF86}"/>
              </a:ext>
            </a:extLst>
          </p:cNvPr>
          <p:cNvCxnSpPr>
            <a:cxnSpLocks/>
          </p:cNvCxnSpPr>
          <p:nvPr/>
        </p:nvCxnSpPr>
        <p:spPr>
          <a:xfrm flipV="1">
            <a:off x="860058" y="-14327"/>
            <a:ext cx="0" cy="6886654"/>
          </a:xfrm>
          <a:prstGeom prst="line">
            <a:avLst/>
          </a:prstGeom>
          <a:ln w="25400">
            <a:solidFill>
              <a:srgbClr val="106C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ubtitle 2">
            <a:extLst>
              <a:ext uri="{FF2B5EF4-FFF2-40B4-BE49-F238E27FC236}">
                <a16:creationId xmlns:a16="http://schemas.microsoft.com/office/drawing/2014/main" id="{EA2E60E1-8A79-E8F0-BC11-983051D56BB3}"/>
              </a:ext>
            </a:extLst>
          </p:cNvPr>
          <p:cNvSpPr txBox="1">
            <a:spLocks/>
          </p:cNvSpPr>
          <p:nvPr/>
        </p:nvSpPr>
        <p:spPr>
          <a:xfrm rot="16200000">
            <a:off x="-834410" y="4841603"/>
            <a:ext cx="2528878" cy="318125"/>
          </a:xfrm>
          <a:prstGeom prst="rect">
            <a:avLst/>
          </a:prstGeom>
        </p:spPr>
        <p:txBody>
          <a:bodyPr vert="horz" lIns="0" tIns="91440" rIns="0" bIns="9144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F4AB1D"/>
                </a:solidFill>
                <a:latin typeface="Apercu Medium" panose="02000506040000020004" pitchFamily="2" charset="77"/>
              </a:rPr>
              <a:t>Future Business Leaders of America</a:t>
            </a:r>
          </a:p>
        </p:txBody>
      </p:sp>
    </p:spTree>
    <p:extLst>
      <p:ext uri="{BB962C8B-B14F-4D97-AF65-F5344CB8AC3E}">
        <p14:creationId xmlns:p14="http://schemas.microsoft.com/office/powerpoint/2010/main" val="3145462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83017"/>
            <a:ext cx="12192000" cy="6893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74" y="6247863"/>
            <a:ext cx="575087" cy="57203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1525" y="1524074"/>
            <a:ext cx="12192001" cy="1071651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1</a:t>
            </a:r>
            <a:r>
              <a:rPr lang="en-US" sz="4000" b="1" baseline="30000" dirty="0">
                <a:solidFill>
                  <a:schemeClr val="bg1"/>
                </a:solidFill>
                <a:latin typeface="Apercu Medium" panose="02000506040000020004"/>
              </a:rPr>
              <a:t>st</a:t>
            </a:r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 Place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2" y="2113856"/>
            <a:ext cx="12191999" cy="1073580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percu Medium" panose="02000506040000020004"/>
              </a:rPr>
              <a:t>M. O’Quinn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2857061"/>
            <a:ext cx="12192000" cy="93948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percu Medium" panose="02000506040000020004"/>
              </a:rPr>
              <a:t>Copiah-Lincoln Community College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0" y="3876746"/>
            <a:ext cx="12192000" cy="1115811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2</a:t>
            </a:r>
            <a:r>
              <a:rPr lang="en-US" sz="4000" b="1" baseline="30000" dirty="0">
                <a:solidFill>
                  <a:schemeClr val="bg1"/>
                </a:solidFill>
                <a:latin typeface="Apercu Medium" panose="02000506040000020004"/>
              </a:rPr>
              <a:t>nd</a:t>
            </a:r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 Place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5139453"/>
            <a:ext cx="12192000" cy="99113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percu Medium" panose="02000506040000020004"/>
              </a:rPr>
              <a:t>Northeast Mississippi Community College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2" y="4554841"/>
            <a:ext cx="12192000" cy="1040559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percu Medium" panose="02000506040000020004"/>
              </a:rPr>
              <a:t>S. Shinar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2400297" y="3790927"/>
            <a:ext cx="7391399" cy="45719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804858" y="156087"/>
            <a:ext cx="10582275" cy="926788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14" y="33209"/>
            <a:ext cx="12191994" cy="1103414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Apercu Medium" panose="02000506040000020004"/>
              </a:rPr>
              <a:t>FOUNDATIONS OF COMMUNICATION</a:t>
            </a:r>
            <a:endParaRPr lang="en-US" sz="4800" b="1" dirty="0">
              <a:latin typeface="Apercu Medium" panose="0200050604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963121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83017"/>
            <a:ext cx="12192000" cy="6893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74" y="6247863"/>
            <a:ext cx="575087" cy="57203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6" y="928989"/>
            <a:ext cx="12192001" cy="1071651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1</a:t>
            </a:r>
            <a:r>
              <a:rPr lang="en-US" sz="4000" b="1" baseline="30000" dirty="0">
                <a:solidFill>
                  <a:schemeClr val="bg1"/>
                </a:solidFill>
                <a:latin typeface="Apercu Medium" panose="02000506040000020004"/>
              </a:rPr>
              <a:t>st</a:t>
            </a:r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 Place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22" y="1282760"/>
            <a:ext cx="12191999" cy="113277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percu Medium" panose="02000506040000020004"/>
              </a:rPr>
              <a:t>E. Hammons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7" y="1926197"/>
            <a:ext cx="12192000" cy="881389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percu Medium" panose="02000506040000020004"/>
              </a:rPr>
              <a:t>Jones </a:t>
            </a:r>
            <a:r>
              <a:rPr lang="en-US" sz="3200" dirty="0" smtClean="0">
                <a:solidFill>
                  <a:schemeClr val="bg1"/>
                </a:solidFill>
                <a:latin typeface="Apercu Medium" panose="02000506040000020004"/>
              </a:rPr>
              <a:t>College</a:t>
            </a:r>
            <a:endParaRPr lang="en-US" sz="3200" dirty="0">
              <a:solidFill>
                <a:schemeClr val="bg1"/>
              </a:solidFill>
              <a:latin typeface="Apercu Medium" panose="020005060400000200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2400297" y="2751469"/>
            <a:ext cx="7391399" cy="45719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7" y="2756756"/>
            <a:ext cx="12192000" cy="88464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2</a:t>
            </a:r>
            <a:r>
              <a:rPr lang="en-US" sz="4000" b="1" baseline="30000" dirty="0">
                <a:solidFill>
                  <a:schemeClr val="bg1"/>
                </a:solidFill>
                <a:latin typeface="Apercu Medium" panose="02000506040000020004"/>
              </a:rPr>
              <a:t>nd</a:t>
            </a:r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 Place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7" y="3174386"/>
            <a:ext cx="12192000" cy="884206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percu Medium" panose="02000506040000020004"/>
              </a:rPr>
              <a:t>R. Drummer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7" y="3703745"/>
            <a:ext cx="12192000" cy="763945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percu Medium" panose="02000506040000020004"/>
              </a:rPr>
              <a:t>Jones </a:t>
            </a:r>
            <a:r>
              <a:rPr lang="en-US" sz="3200" dirty="0" smtClean="0">
                <a:solidFill>
                  <a:schemeClr val="bg1"/>
                </a:solidFill>
                <a:latin typeface="Apercu Medium" panose="02000506040000020004"/>
              </a:rPr>
              <a:t>College</a:t>
            </a:r>
            <a:endParaRPr lang="en-US" sz="3200" dirty="0">
              <a:solidFill>
                <a:schemeClr val="bg1"/>
              </a:solidFill>
              <a:latin typeface="Apercu Medium" panose="02000506040000020004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8" y="4300732"/>
            <a:ext cx="12192001" cy="1071651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3</a:t>
            </a:r>
            <a:r>
              <a:rPr lang="en-US" sz="4000" b="1" baseline="30000" dirty="0">
                <a:solidFill>
                  <a:schemeClr val="bg1"/>
                </a:solidFill>
                <a:latin typeface="Apercu Medium" panose="02000506040000020004"/>
              </a:rPr>
              <a:t>rd</a:t>
            </a:r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 Place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8" y="4736518"/>
            <a:ext cx="12191999" cy="1073580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percu Medium" panose="02000506040000020004"/>
              </a:rPr>
              <a:t>C.Byrd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9" y="5308376"/>
            <a:ext cx="12192000" cy="93948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percu Medium" panose="02000506040000020004"/>
              </a:rPr>
              <a:t>Northeast Mississippi Community College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2400257" y="4451235"/>
            <a:ext cx="7391399" cy="45719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804858" y="156087"/>
            <a:ext cx="10582275" cy="926788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14" y="33209"/>
            <a:ext cx="12191994" cy="1103414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Apercu Medium" panose="02000506040000020004"/>
              </a:rPr>
              <a:t>FOUNDATIONS OF COMPUTER SCIENCE</a:t>
            </a:r>
            <a:endParaRPr lang="en-US" sz="4800" b="1" dirty="0">
              <a:latin typeface="Apercu Medium" panose="0200050604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621816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83017"/>
            <a:ext cx="12192000" cy="6893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74" y="6247863"/>
            <a:ext cx="575087" cy="57203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6" y="928989"/>
            <a:ext cx="12192001" cy="1071651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1</a:t>
            </a:r>
            <a:r>
              <a:rPr lang="en-US" sz="4000" b="1" baseline="30000" dirty="0">
                <a:solidFill>
                  <a:schemeClr val="bg1"/>
                </a:solidFill>
                <a:latin typeface="Apercu Medium" panose="02000506040000020004"/>
              </a:rPr>
              <a:t>st</a:t>
            </a:r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 Place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44" y="1291432"/>
            <a:ext cx="12191999" cy="113277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percu Medium" panose="02000506040000020004"/>
              </a:rPr>
              <a:t>M. Taylor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7" y="1926197"/>
            <a:ext cx="12192000" cy="881389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percu Medium" panose="02000506040000020004"/>
              </a:rPr>
              <a:t>Jones </a:t>
            </a:r>
            <a:r>
              <a:rPr lang="en-US" sz="3200" dirty="0" smtClean="0">
                <a:solidFill>
                  <a:schemeClr val="bg1"/>
                </a:solidFill>
                <a:latin typeface="Apercu Medium" panose="02000506040000020004"/>
              </a:rPr>
              <a:t>College</a:t>
            </a:r>
            <a:endParaRPr lang="en-US" sz="3200" dirty="0">
              <a:solidFill>
                <a:schemeClr val="bg1"/>
              </a:solidFill>
              <a:latin typeface="Apercu Medium" panose="020005060400000200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2400297" y="2751469"/>
            <a:ext cx="7391399" cy="45719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7" y="2756756"/>
            <a:ext cx="12192000" cy="88464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2</a:t>
            </a:r>
            <a:r>
              <a:rPr lang="en-US" sz="4000" b="1" baseline="30000" dirty="0">
                <a:solidFill>
                  <a:schemeClr val="bg1"/>
                </a:solidFill>
                <a:latin typeface="Apercu Medium" panose="02000506040000020004"/>
              </a:rPr>
              <a:t>nd</a:t>
            </a:r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 Place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7" y="3174386"/>
            <a:ext cx="12192000" cy="884206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percu Medium" panose="02000506040000020004"/>
              </a:rPr>
              <a:t>W. Dear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7" y="3703745"/>
            <a:ext cx="12192000" cy="763945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percu Medium" panose="02000506040000020004"/>
              </a:rPr>
              <a:t>Jones </a:t>
            </a:r>
            <a:r>
              <a:rPr lang="en-US" sz="3200" dirty="0" smtClean="0">
                <a:solidFill>
                  <a:schemeClr val="bg1"/>
                </a:solidFill>
                <a:latin typeface="Apercu Medium" panose="02000506040000020004"/>
              </a:rPr>
              <a:t>College</a:t>
            </a:r>
            <a:endParaRPr lang="en-US" sz="3200" dirty="0">
              <a:solidFill>
                <a:schemeClr val="bg1"/>
              </a:solidFill>
              <a:latin typeface="Apercu Medium" panose="02000506040000020004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8" y="4300732"/>
            <a:ext cx="12192001" cy="1071651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3</a:t>
            </a:r>
            <a:r>
              <a:rPr lang="en-US" sz="4000" b="1" baseline="30000" dirty="0">
                <a:solidFill>
                  <a:schemeClr val="bg1"/>
                </a:solidFill>
                <a:latin typeface="Apercu Medium" panose="02000506040000020004"/>
              </a:rPr>
              <a:t>rd</a:t>
            </a:r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 Place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8" y="4736518"/>
            <a:ext cx="12191999" cy="1073580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percu Medium" panose="02000506040000020004"/>
              </a:rPr>
              <a:t>E. Smith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9" y="5308376"/>
            <a:ext cx="12192000" cy="93948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percu Medium" panose="02000506040000020004"/>
              </a:rPr>
              <a:t>Northeast Mississippi Community College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2400257" y="4451235"/>
            <a:ext cx="7391399" cy="45719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804858" y="156087"/>
            <a:ext cx="10582275" cy="926788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14" y="33209"/>
            <a:ext cx="12191994" cy="1103414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Apercu Medium" panose="02000506040000020004"/>
              </a:rPr>
              <a:t>FOUNDATIONS OF ENTREPRENEURSHIP</a:t>
            </a:r>
            <a:endParaRPr lang="en-US" sz="4800" b="1" dirty="0">
              <a:latin typeface="Apercu Medium" panose="0200050604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2864034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83017"/>
            <a:ext cx="12192000" cy="6893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74" y="6247863"/>
            <a:ext cx="575087" cy="57203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1524" y="2118971"/>
            <a:ext cx="12192001" cy="1071651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1</a:t>
            </a:r>
            <a:r>
              <a:rPr lang="en-US" sz="4000" b="1" baseline="30000" dirty="0">
                <a:solidFill>
                  <a:schemeClr val="bg1"/>
                </a:solidFill>
                <a:latin typeface="Apercu Medium" panose="02000506040000020004"/>
              </a:rPr>
              <a:t>st</a:t>
            </a:r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 Place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1523" y="2586776"/>
            <a:ext cx="12191999" cy="1073580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percu Medium" panose="02000506040000020004"/>
              </a:rPr>
              <a:t>C. Byrd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4572" y="3216826"/>
            <a:ext cx="12192000" cy="93948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percu Medium" panose="02000506040000020004"/>
              </a:rPr>
              <a:t>Northeast Mississippi Community College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5139453"/>
            <a:ext cx="12192000" cy="99113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>
              <a:solidFill>
                <a:schemeClr val="bg1"/>
              </a:solidFill>
              <a:latin typeface="Apercu Medium" panose="020005060400000200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804858" y="156087"/>
            <a:ext cx="10582275" cy="926788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14" y="33209"/>
            <a:ext cx="12191994" cy="1103414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Apercu Medium" panose="02000506040000020004"/>
              </a:rPr>
              <a:t>FOUNDATIONS OF FINANCE</a:t>
            </a:r>
            <a:endParaRPr lang="en-US" sz="4800" b="1" dirty="0">
              <a:latin typeface="Apercu Medium" panose="0200050604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1498704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83017"/>
            <a:ext cx="12192000" cy="6893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74" y="6247863"/>
            <a:ext cx="575087" cy="57203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1543050"/>
            <a:ext cx="12192001" cy="1033345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1</a:t>
            </a:r>
            <a:r>
              <a:rPr lang="en-US" sz="4000" b="1" baseline="30000" dirty="0">
                <a:solidFill>
                  <a:schemeClr val="bg1"/>
                </a:solidFill>
                <a:latin typeface="Apercu Medium" panose="02000506040000020004"/>
              </a:rPr>
              <a:t>st</a:t>
            </a:r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 Place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2" y="2113856"/>
            <a:ext cx="12191999" cy="1073580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percu Medium" panose="02000506040000020004"/>
              </a:rPr>
              <a:t>S. Bryant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2857061"/>
            <a:ext cx="12192000" cy="93948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percu Medium" panose="02000506040000020004"/>
              </a:rPr>
              <a:t>Northeast Mississippi Community College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0" y="3876746"/>
            <a:ext cx="12192000" cy="1115811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2</a:t>
            </a:r>
            <a:r>
              <a:rPr lang="en-US" sz="4000" b="1" baseline="30000" dirty="0">
                <a:solidFill>
                  <a:schemeClr val="bg1"/>
                </a:solidFill>
                <a:latin typeface="Apercu Medium" panose="02000506040000020004"/>
              </a:rPr>
              <a:t>nd</a:t>
            </a:r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 Place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5139453"/>
            <a:ext cx="12192000" cy="99113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percu Medium" panose="02000506040000020004"/>
              </a:rPr>
              <a:t>Coahoma Community College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2" y="4554841"/>
            <a:ext cx="12192000" cy="1040559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percu Medium" panose="02000506040000020004"/>
              </a:rPr>
              <a:t>T. Anderson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1336877" y="3676907"/>
            <a:ext cx="9303414" cy="45719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804858" y="156087"/>
            <a:ext cx="10582275" cy="926788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207818" y="33209"/>
            <a:ext cx="11984190" cy="1103414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Apercu Medium" panose="02000506040000020004"/>
              </a:rPr>
              <a:t>FOUNDATIONS OF HOSPITALITY MANAGEMENT</a:t>
            </a:r>
            <a:endParaRPr lang="en-US" sz="4800" b="1" dirty="0">
              <a:latin typeface="Apercu Medium" panose="0200050604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2384007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83017"/>
            <a:ext cx="12192000" cy="6893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74" y="6247863"/>
            <a:ext cx="575087" cy="57203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1504744"/>
            <a:ext cx="12192001" cy="1071651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3</a:t>
            </a:r>
            <a:r>
              <a:rPr lang="en-US" sz="4000" b="1" baseline="30000" dirty="0">
                <a:solidFill>
                  <a:schemeClr val="bg1"/>
                </a:solidFill>
                <a:latin typeface="Apercu Medium" panose="02000506040000020004"/>
              </a:rPr>
              <a:t>rd</a:t>
            </a:r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 Place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2" y="2113856"/>
            <a:ext cx="12191999" cy="1073580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percu Medium" panose="02000506040000020004"/>
              </a:rPr>
              <a:t>H. Lofton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2857061"/>
            <a:ext cx="12192000" cy="93948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percu Medium" panose="02000506040000020004"/>
              </a:rPr>
              <a:t>Copiah-Lincoln Community College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0" y="3876746"/>
            <a:ext cx="12192000" cy="1115811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4</a:t>
            </a:r>
            <a:r>
              <a:rPr lang="en-US" sz="4000" b="1" baseline="30000" dirty="0">
                <a:solidFill>
                  <a:schemeClr val="bg1"/>
                </a:solidFill>
                <a:latin typeface="Apercu Medium" panose="02000506040000020004"/>
              </a:rPr>
              <a:t>th</a:t>
            </a:r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 Place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5139453"/>
            <a:ext cx="12192000" cy="99113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percu Medium" panose="02000506040000020004"/>
              </a:rPr>
              <a:t>Copiah-Lincoln Community College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2" y="4554841"/>
            <a:ext cx="12192000" cy="1040559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percu Medium" panose="02000506040000020004"/>
              </a:rPr>
              <a:t>K. Nelson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2400297" y="3790927"/>
            <a:ext cx="7391399" cy="45719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804858" y="156087"/>
            <a:ext cx="10582275" cy="926788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191192" y="33209"/>
            <a:ext cx="12000815" cy="1103414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Apercu Medium" panose="02000506040000020004"/>
              </a:rPr>
              <a:t>FOUNDATIONS OF HOSPITALITY MANAGEMENT</a:t>
            </a:r>
            <a:endParaRPr lang="en-US" sz="4800" b="1" dirty="0">
              <a:latin typeface="Apercu Medium" panose="0200050604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813394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83017"/>
            <a:ext cx="12192000" cy="6893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74" y="6247863"/>
            <a:ext cx="575087" cy="57203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2082551"/>
            <a:ext cx="12192001" cy="1071651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1</a:t>
            </a:r>
            <a:r>
              <a:rPr lang="en-US" sz="4000" b="1" baseline="30000" dirty="0">
                <a:solidFill>
                  <a:schemeClr val="bg1"/>
                </a:solidFill>
                <a:latin typeface="Apercu Medium" panose="02000506040000020004"/>
              </a:rPr>
              <a:t>st</a:t>
            </a:r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 Place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5" y="2744726"/>
            <a:ext cx="12191999" cy="1073580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percu Medium" panose="02000506040000020004"/>
              </a:rPr>
              <a:t>C. Norris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2" y="3466090"/>
            <a:ext cx="12192000" cy="93948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percu Medium" panose="02000506040000020004"/>
              </a:rPr>
              <a:t>Delta State University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0" y="3773102"/>
            <a:ext cx="12192000" cy="433139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chemeClr val="bg1"/>
              </a:solidFill>
              <a:latin typeface="Apercu Medium" panose="020005060400000200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804858" y="156087"/>
            <a:ext cx="10582275" cy="926788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14" y="33209"/>
            <a:ext cx="12191994" cy="1103414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Apercu Medium" panose="02000506040000020004"/>
              </a:rPr>
              <a:t>FOUNDATIONS OF MARKETING</a:t>
            </a:r>
            <a:endParaRPr lang="en-US" sz="4800" b="1" dirty="0">
              <a:latin typeface="Apercu Medium" panose="0200050604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709576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83017"/>
            <a:ext cx="12192000" cy="6893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74" y="6247863"/>
            <a:ext cx="575087" cy="57203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6" y="928989"/>
            <a:ext cx="12192001" cy="1071651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1</a:t>
            </a:r>
            <a:r>
              <a:rPr lang="en-US" sz="4000" b="1" baseline="30000" dirty="0">
                <a:solidFill>
                  <a:schemeClr val="bg1"/>
                </a:solidFill>
                <a:latin typeface="Apercu Medium" panose="02000506040000020004"/>
              </a:rPr>
              <a:t>st</a:t>
            </a:r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 Place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22" y="1282760"/>
            <a:ext cx="12191999" cy="113277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percu Medium" panose="02000506040000020004"/>
              </a:rPr>
              <a:t>E. Noffke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7" y="1926197"/>
            <a:ext cx="12192000" cy="881389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percu Medium" panose="02000506040000020004"/>
              </a:rPr>
              <a:t>Jones </a:t>
            </a:r>
            <a:r>
              <a:rPr lang="en-US" sz="3200" dirty="0" smtClean="0">
                <a:solidFill>
                  <a:schemeClr val="bg1"/>
                </a:solidFill>
                <a:latin typeface="Apercu Medium" panose="02000506040000020004"/>
              </a:rPr>
              <a:t>College</a:t>
            </a:r>
            <a:endParaRPr lang="en-US" sz="3200" dirty="0">
              <a:solidFill>
                <a:schemeClr val="bg1"/>
              </a:solidFill>
              <a:latin typeface="Apercu Medium" panose="020005060400000200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2400297" y="2751469"/>
            <a:ext cx="7391399" cy="45719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7" y="2756756"/>
            <a:ext cx="12192000" cy="88464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2</a:t>
            </a:r>
            <a:r>
              <a:rPr lang="en-US" sz="4000" b="1" baseline="30000" dirty="0">
                <a:solidFill>
                  <a:schemeClr val="bg1"/>
                </a:solidFill>
                <a:latin typeface="Apercu Medium" panose="02000506040000020004"/>
              </a:rPr>
              <a:t>nd</a:t>
            </a:r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 Place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7" y="3174386"/>
            <a:ext cx="12192000" cy="884206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percu Medium" panose="02000506040000020004"/>
              </a:rPr>
              <a:t>W. Dear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7" y="3703745"/>
            <a:ext cx="12192000" cy="763945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percu Medium" panose="02000506040000020004"/>
              </a:rPr>
              <a:t>Copiah-Lincoln Community College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8" y="4300732"/>
            <a:ext cx="12192001" cy="1071651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3</a:t>
            </a:r>
            <a:r>
              <a:rPr lang="en-US" sz="4000" b="1" baseline="30000" dirty="0">
                <a:solidFill>
                  <a:schemeClr val="bg1"/>
                </a:solidFill>
                <a:latin typeface="Apercu Medium" panose="02000506040000020004"/>
              </a:rPr>
              <a:t>rd</a:t>
            </a:r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 Place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8" y="4736518"/>
            <a:ext cx="12191999" cy="1073580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percu Medium" panose="02000506040000020004"/>
              </a:rPr>
              <a:t>E. Smith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9" y="5308376"/>
            <a:ext cx="12192000" cy="93948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percu Medium" panose="02000506040000020004"/>
              </a:rPr>
              <a:t>Northeast Mississippi Community College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2400257" y="4451235"/>
            <a:ext cx="7391399" cy="45719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804858" y="156087"/>
            <a:ext cx="10582275" cy="926788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14" y="33209"/>
            <a:ext cx="12191994" cy="1103414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Apercu Medium" panose="02000506040000020004"/>
              </a:rPr>
              <a:t>FOUNDATIONS OF TECHNOLOGY</a:t>
            </a:r>
            <a:endParaRPr lang="en-US" sz="4800" b="1" dirty="0">
              <a:latin typeface="Apercu Medium" panose="0200050604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2078163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83017"/>
            <a:ext cx="12192000" cy="6893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74" y="6247863"/>
            <a:ext cx="575087" cy="57203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0" y="1822078"/>
            <a:ext cx="12192001" cy="1071651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1</a:t>
            </a:r>
            <a:r>
              <a:rPr lang="en-US" sz="4000" b="1" baseline="30000" dirty="0">
                <a:solidFill>
                  <a:srgbClr val="FFFFFF"/>
                </a:solidFill>
                <a:latin typeface="Apercu Medium" panose="02000506040000020004"/>
                <a:ea typeface="+mn-ea"/>
                <a:cs typeface="+mn-cs"/>
              </a:rPr>
              <a:t>st</a:t>
            </a:r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 Place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2" y="2337266"/>
            <a:ext cx="12191999" cy="1073580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percu Medium" panose="02000506040000020004"/>
              </a:rPr>
              <a:t>J. Gunter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0" y="2941102"/>
            <a:ext cx="12192000" cy="93948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percu Medium" panose="02000506040000020004"/>
              </a:rPr>
              <a:t>East Central Community College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804858" y="156087"/>
            <a:ext cx="10582275" cy="926788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14" y="33209"/>
            <a:ext cx="12191994" cy="1103414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Apercu Medium" panose="02000506040000020004"/>
              </a:rPr>
              <a:t>FUTURE BUSINESS EDUCATOR</a:t>
            </a:r>
            <a:endParaRPr lang="en-US" sz="4800" b="1" dirty="0">
              <a:latin typeface="Apercu Medium" panose="0200050604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4100303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83017"/>
            <a:ext cx="12192000" cy="6893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74" y="6247863"/>
            <a:ext cx="575087" cy="57203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85730" y="1980480"/>
            <a:ext cx="12192001" cy="1071651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1</a:t>
            </a:r>
            <a:r>
              <a:rPr lang="en-US" sz="4000" b="1" baseline="30000" dirty="0">
                <a:solidFill>
                  <a:srgbClr val="FFFFFF"/>
                </a:solidFill>
                <a:latin typeface="Apercu Medium" panose="02000506040000020004"/>
                <a:ea typeface="+mn-ea"/>
                <a:cs typeface="+mn-cs"/>
              </a:rPr>
              <a:t>st</a:t>
            </a:r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 Place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85730" y="2418682"/>
            <a:ext cx="12191999" cy="1073580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percu Medium" panose="02000506040000020004"/>
              </a:rPr>
              <a:t>R. Parker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45868" y="2947533"/>
            <a:ext cx="12192000" cy="93948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percu Medium" panose="02000506040000020004"/>
              </a:rPr>
              <a:t>Jones </a:t>
            </a:r>
            <a:r>
              <a:rPr lang="en-US" sz="3200" dirty="0" smtClean="0">
                <a:solidFill>
                  <a:schemeClr val="bg1"/>
                </a:solidFill>
                <a:latin typeface="Apercu Medium" panose="02000506040000020004"/>
              </a:rPr>
              <a:t>College</a:t>
            </a:r>
            <a:endParaRPr lang="en-US" sz="3200" dirty="0">
              <a:solidFill>
                <a:schemeClr val="bg1"/>
              </a:solidFill>
              <a:latin typeface="Apercu Medium" panose="020005060400000200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804858" y="156087"/>
            <a:ext cx="10582275" cy="926788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14" y="33209"/>
            <a:ext cx="12191994" cy="1103414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Apercu Medium" panose="02000506040000020004"/>
              </a:rPr>
              <a:t>FUTURE BUSINESS EXECUTIVE</a:t>
            </a:r>
            <a:endParaRPr lang="en-US" sz="4800" b="1" dirty="0">
              <a:latin typeface="Apercu Medium" panose="0200050604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814633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804858" y="156087"/>
            <a:ext cx="10582275" cy="926788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183017"/>
            <a:ext cx="12192000" cy="6893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74" y="6247863"/>
            <a:ext cx="575087" cy="57203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14" y="33209"/>
            <a:ext cx="12191994" cy="1103414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Apercu Medium" panose="02000506040000020004"/>
              </a:rPr>
              <a:t>BUSINESS ETHICS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1406263"/>
            <a:ext cx="12192001" cy="1071651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1</a:t>
            </a:r>
            <a:r>
              <a:rPr lang="en-US" sz="4000" b="1" baseline="30000" dirty="0">
                <a:solidFill>
                  <a:schemeClr val="bg1"/>
                </a:solidFill>
                <a:latin typeface="Apercu Medium" panose="02000506040000020004"/>
              </a:rPr>
              <a:t>st</a:t>
            </a:r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 Place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2" y="1862096"/>
            <a:ext cx="12191999" cy="1073580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percu Medium" panose="02000506040000020004"/>
              </a:rPr>
              <a:t>A. Chestnut &amp; A. Triggs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8" y="2474262"/>
            <a:ext cx="12192000" cy="93948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percu Medium" panose="02000506040000020004"/>
              </a:rPr>
              <a:t>Delta State University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8" y="3357497"/>
            <a:ext cx="12192000" cy="1115811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2</a:t>
            </a:r>
            <a:r>
              <a:rPr lang="en-US" sz="4000" b="1" baseline="30000" dirty="0">
                <a:solidFill>
                  <a:schemeClr val="bg1"/>
                </a:solidFill>
                <a:latin typeface="Apercu Medium" panose="02000506040000020004"/>
              </a:rPr>
              <a:t>nd</a:t>
            </a:r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 Place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4412658"/>
            <a:ext cx="12192000" cy="99113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percu Medium" panose="02000506040000020004"/>
              </a:rPr>
              <a:t>East Central Community College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2" y="3953029"/>
            <a:ext cx="12192000" cy="1040559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percu Medium" panose="02000506040000020004"/>
              </a:rPr>
              <a:t>J. King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2400297" y="3482171"/>
            <a:ext cx="7391399" cy="45719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883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83017"/>
            <a:ext cx="12192000" cy="6893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74" y="6247863"/>
            <a:ext cx="575087" cy="57203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1504744"/>
            <a:ext cx="12192001" cy="1071651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1</a:t>
            </a:r>
            <a:r>
              <a:rPr lang="en-US" sz="4000" b="1" baseline="30000" dirty="0">
                <a:solidFill>
                  <a:schemeClr val="bg1"/>
                </a:solidFill>
                <a:latin typeface="Apercu Medium" panose="02000506040000020004"/>
              </a:rPr>
              <a:t>st</a:t>
            </a:r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 Place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2" y="2113856"/>
            <a:ext cx="12191999" cy="1073580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percu Medium" panose="02000506040000020004"/>
              </a:rPr>
              <a:t>M. O’Quinn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2857061"/>
            <a:ext cx="12192000" cy="93948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percu Medium" panose="02000506040000020004"/>
              </a:rPr>
              <a:t>Copiah-Lincoln Community College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0" y="3876746"/>
            <a:ext cx="12192000" cy="1115811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2</a:t>
            </a:r>
            <a:r>
              <a:rPr lang="en-US" sz="4000" b="1" baseline="30000" dirty="0">
                <a:solidFill>
                  <a:schemeClr val="bg1"/>
                </a:solidFill>
                <a:latin typeface="Apercu Medium" panose="02000506040000020004"/>
              </a:rPr>
              <a:t>nd</a:t>
            </a:r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 Place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5139453"/>
            <a:ext cx="12192000" cy="99113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percu Medium" panose="02000506040000020004"/>
              </a:rPr>
              <a:t>Northeast Mississippi Community College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2" y="4554841"/>
            <a:ext cx="12192000" cy="1040559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percu Medium" panose="02000506040000020004"/>
              </a:rPr>
              <a:t>T. Jones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2342106" y="3790927"/>
            <a:ext cx="7391399" cy="45719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548041" y="156087"/>
            <a:ext cx="11095912" cy="926788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126991" y="78842"/>
            <a:ext cx="12192006" cy="1103414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Apercu Medium" panose="02000506040000020004"/>
              </a:rPr>
              <a:t>HOSPITALITY MANAGEMENT CASE COMPETITION</a:t>
            </a:r>
            <a:endParaRPr lang="en-US" sz="4800" b="1" dirty="0">
              <a:latin typeface="Apercu Medium" panose="0200050604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936882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83017"/>
            <a:ext cx="12192000" cy="6893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74" y="6247863"/>
            <a:ext cx="575087" cy="57203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1504744"/>
            <a:ext cx="12192001" cy="1071651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1</a:t>
            </a:r>
            <a:r>
              <a:rPr lang="en-US" sz="4000" b="1" baseline="30000" dirty="0">
                <a:solidFill>
                  <a:schemeClr val="bg1"/>
                </a:solidFill>
                <a:latin typeface="Apercu Medium" panose="02000506040000020004"/>
              </a:rPr>
              <a:t>st</a:t>
            </a:r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 Place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2" y="2113856"/>
            <a:ext cx="12191999" cy="1073580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percu Medium" panose="02000506040000020004"/>
              </a:rPr>
              <a:t>J. Comegys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2857061"/>
            <a:ext cx="12192000" cy="93948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percu Medium" panose="02000506040000020004"/>
              </a:rPr>
              <a:t>Jones </a:t>
            </a:r>
            <a:r>
              <a:rPr lang="en-US" sz="3200" dirty="0" smtClean="0">
                <a:solidFill>
                  <a:schemeClr val="bg1"/>
                </a:solidFill>
                <a:latin typeface="Apercu Medium" panose="02000506040000020004"/>
              </a:rPr>
              <a:t>College</a:t>
            </a:r>
            <a:endParaRPr lang="en-US" sz="3200" dirty="0">
              <a:solidFill>
                <a:schemeClr val="bg1"/>
              </a:solidFill>
              <a:latin typeface="Apercu Medium" panose="02000506040000020004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0" y="3876746"/>
            <a:ext cx="12192000" cy="1115811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2</a:t>
            </a:r>
            <a:r>
              <a:rPr lang="en-US" sz="4000" b="1" baseline="30000" dirty="0">
                <a:solidFill>
                  <a:schemeClr val="bg1"/>
                </a:solidFill>
                <a:latin typeface="Apercu Medium" panose="02000506040000020004"/>
              </a:rPr>
              <a:t>nd</a:t>
            </a:r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 Place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5139453"/>
            <a:ext cx="12192000" cy="99113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percu Medium" panose="02000506040000020004"/>
              </a:rPr>
              <a:t>Jones </a:t>
            </a:r>
            <a:r>
              <a:rPr lang="en-US" sz="3200" dirty="0" smtClean="0">
                <a:solidFill>
                  <a:schemeClr val="bg1"/>
                </a:solidFill>
                <a:latin typeface="Apercu Medium" panose="02000506040000020004"/>
              </a:rPr>
              <a:t>College</a:t>
            </a:r>
            <a:endParaRPr lang="en-US" sz="3200" dirty="0">
              <a:solidFill>
                <a:schemeClr val="bg1"/>
              </a:solidFill>
              <a:latin typeface="Apercu Medium" panose="02000506040000020004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2" y="4554841"/>
            <a:ext cx="12192000" cy="1040559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percu Medium" panose="02000506040000020004"/>
              </a:rPr>
              <a:t>T. Rogers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2400297" y="3790927"/>
            <a:ext cx="7391399" cy="45719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804858" y="156087"/>
            <a:ext cx="10582275" cy="926788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14" y="33209"/>
            <a:ext cx="12191994" cy="1103414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Apercu Medium" panose="02000506040000020004"/>
              </a:rPr>
              <a:t>IMPROMPTU SPEAKING</a:t>
            </a:r>
            <a:endParaRPr lang="en-US" sz="4800" b="1" dirty="0">
              <a:latin typeface="Apercu Medium" panose="0200050604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4239289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83017"/>
            <a:ext cx="12192000" cy="6893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74" y="6247863"/>
            <a:ext cx="575087" cy="57203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1504744"/>
            <a:ext cx="12192001" cy="1071651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3</a:t>
            </a:r>
            <a:r>
              <a:rPr lang="en-US" sz="4000" b="1" baseline="30000" dirty="0">
                <a:solidFill>
                  <a:schemeClr val="bg1"/>
                </a:solidFill>
                <a:latin typeface="Apercu Medium" panose="02000506040000020004"/>
              </a:rPr>
              <a:t>rd</a:t>
            </a:r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 Place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2" y="2113856"/>
            <a:ext cx="12191999" cy="1073580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percu Medium" panose="02000506040000020004"/>
              </a:rPr>
              <a:t>R. Roberson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2857061"/>
            <a:ext cx="12192000" cy="93948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percu Medium" panose="02000506040000020004"/>
              </a:rPr>
              <a:t>Northeast Mississippi Community College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3897845"/>
            <a:ext cx="12192000" cy="1115811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4</a:t>
            </a:r>
            <a:r>
              <a:rPr lang="en-US" sz="4000" b="1" baseline="30000" dirty="0">
                <a:solidFill>
                  <a:schemeClr val="bg1"/>
                </a:solidFill>
                <a:latin typeface="Apercu Medium" panose="02000506040000020004"/>
              </a:rPr>
              <a:t>th </a:t>
            </a:r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Place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5139453"/>
            <a:ext cx="12192000" cy="99113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percu Medium" panose="02000506040000020004"/>
              </a:rPr>
              <a:t>East Central Community College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2" y="4554841"/>
            <a:ext cx="12192000" cy="1040559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percu Medium" panose="02000506040000020004"/>
              </a:rPr>
              <a:t>L. Wheat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1529542" y="3691665"/>
            <a:ext cx="8868983" cy="45719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804858" y="156087"/>
            <a:ext cx="10582275" cy="926788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14" y="33209"/>
            <a:ext cx="12191994" cy="1103414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Apercu Medium" panose="02000506040000020004"/>
              </a:rPr>
              <a:t>IMPROMPTU SPEAKING</a:t>
            </a:r>
            <a:endParaRPr lang="en-US" sz="4800" b="1" dirty="0">
              <a:latin typeface="Apercu Medium" panose="0200050604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195935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83017"/>
            <a:ext cx="12192000" cy="6893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74" y="6247863"/>
            <a:ext cx="575087" cy="57203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1504744"/>
            <a:ext cx="12192001" cy="1071651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1</a:t>
            </a:r>
            <a:r>
              <a:rPr lang="en-US" sz="4000" b="1" baseline="30000" dirty="0">
                <a:solidFill>
                  <a:schemeClr val="bg1"/>
                </a:solidFill>
                <a:latin typeface="Apercu Medium" panose="02000506040000020004"/>
              </a:rPr>
              <a:t>st</a:t>
            </a:r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 Place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2" y="2113856"/>
            <a:ext cx="12191999" cy="1073580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percu Medium" panose="02000506040000020004"/>
              </a:rPr>
              <a:t>A. Chestnut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2857061"/>
            <a:ext cx="12192000" cy="93948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percu Medium" panose="02000506040000020004"/>
              </a:rPr>
              <a:t>Delta State University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0" y="3876746"/>
            <a:ext cx="12192000" cy="1115811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2</a:t>
            </a:r>
            <a:r>
              <a:rPr lang="en-US" sz="4000" b="1" baseline="30000" dirty="0">
                <a:solidFill>
                  <a:schemeClr val="bg1"/>
                </a:solidFill>
                <a:latin typeface="Apercu Medium" panose="02000506040000020004"/>
              </a:rPr>
              <a:t>nd</a:t>
            </a:r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 Place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5139453"/>
            <a:ext cx="12192000" cy="99113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percu Medium" panose="02000506040000020004"/>
              </a:rPr>
              <a:t>Delta State University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2" y="4554841"/>
            <a:ext cx="12192000" cy="1040559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percu Medium" panose="02000506040000020004"/>
              </a:rPr>
              <a:t>L. Oubre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2400297" y="3790927"/>
            <a:ext cx="7391399" cy="45719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804858" y="156087"/>
            <a:ext cx="10582275" cy="926788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14" y="33209"/>
            <a:ext cx="12191994" cy="1103414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Apercu Medium" panose="02000506040000020004"/>
              </a:rPr>
              <a:t>JOB INTERVIEW</a:t>
            </a:r>
            <a:endParaRPr lang="en-US" sz="4800" b="1" dirty="0">
              <a:latin typeface="Apercu Medium" panose="0200050604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997546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83017"/>
            <a:ext cx="12192000" cy="6893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74" y="6247863"/>
            <a:ext cx="575087" cy="57203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1504744"/>
            <a:ext cx="12192001" cy="1071651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3</a:t>
            </a:r>
            <a:r>
              <a:rPr lang="en-US" sz="4000" b="1" baseline="30000" dirty="0">
                <a:solidFill>
                  <a:schemeClr val="bg1"/>
                </a:solidFill>
                <a:latin typeface="Apercu Medium" panose="02000506040000020004"/>
              </a:rPr>
              <a:t>rd</a:t>
            </a:r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 Place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1" y="2113856"/>
            <a:ext cx="12191999" cy="1073580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percu Medium" panose="02000506040000020004"/>
              </a:rPr>
              <a:t>B. Ahlvin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2857061"/>
            <a:ext cx="12192000" cy="93948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percu Medium" panose="02000506040000020004"/>
              </a:rPr>
              <a:t>Jones </a:t>
            </a:r>
            <a:r>
              <a:rPr lang="en-US" sz="3200" dirty="0" smtClean="0">
                <a:solidFill>
                  <a:schemeClr val="bg1"/>
                </a:solidFill>
                <a:latin typeface="Apercu Medium" panose="02000506040000020004"/>
              </a:rPr>
              <a:t>College</a:t>
            </a:r>
            <a:endParaRPr lang="en-US" sz="3200" dirty="0">
              <a:solidFill>
                <a:schemeClr val="bg1"/>
              </a:solidFill>
              <a:latin typeface="Apercu Medium" panose="02000506040000020004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0" y="3876746"/>
            <a:ext cx="12192000" cy="1115811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4</a:t>
            </a:r>
            <a:r>
              <a:rPr lang="en-US" sz="4000" b="1" baseline="30000" dirty="0">
                <a:solidFill>
                  <a:schemeClr val="bg1"/>
                </a:solidFill>
                <a:latin typeface="Apercu Medium" panose="02000506040000020004"/>
              </a:rPr>
              <a:t>th </a:t>
            </a:r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Place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5139453"/>
            <a:ext cx="12192000" cy="99113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percu Medium" panose="02000506040000020004"/>
              </a:rPr>
              <a:t>East Central Community College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2" y="4554841"/>
            <a:ext cx="12192000" cy="1040559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percu Medium" panose="02000506040000020004"/>
              </a:rPr>
              <a:t>J. Hathorne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2400297" y="3790927"/>
            <a:ext cx="7391399" cy="45719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804858" y="156087"/>
            <a:ext cx="10582275" cy="926788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14" y="33209"/>
            <a:ext cx="12191994" cy="1103414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Apercu Medium" panose="02000506040000020004"/>
              </a:rPr>
              <a:t>JOB INTERVIEW</a:t>
            </a:r>
            <a:endParaRPr lang="en-US" sz="4800" b="1" dirty="0">
              <a:latin typeface="Apercu Medium" panose="0200050604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587253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83017"/>
            <a:ext cx="12192000" cy="6893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74" y="6247863"/>
            <a:ext cx="575087" cy="57203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1504744"/>
            <a:ext cx="12192001" cy="1071651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1</a:t>
            </a:r>
            <a:r>
              <a:rPr lang="en-US" sz="4000" b="1" baseline="30000" dirty="0">
                <a:solidFill>
                  <a:schemeClr val="bg1"/>
                </a:solidFill>
                <a:latin typeface="Apercu Medium" panose="02000506040000020004"/>
              </a:rPr>
              <a:t>st</a:t>
            </a:r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 Place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2" y="2113856"/>
            <a:ext cx="12191999" cy="1073580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percu Medium" panose="02000506040000020004"/>
              </a:rPr>
              <a:t>F. Rivera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2857061"/>
            <a:ext cx="12192000" cy="93948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percu Medium" panose="02000506040000020004"/>
              </a:rPr>
              <a:t>Northeast Mississippi Community College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0" y="3876746"/>
            <a:ext cx="12192000" cy="1115811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2</a:t>
            </a:r>
            <a:r>
              <a:rPr lang="en-US" sz="4000" b="1" baseline="30000" dirty="0">
                <a:solidFill>
                  <a:schemeClr val="bg1"/>
                </a:solidFill>
                <a:latin typeface="Apercu Medium" panose="02000506040000020004"/>
              </a:rPr>
              <a:t>nd </a:t>
            </a:r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Place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5139453"/>
            <a:ext cx="12192000" cy="99113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percu Medium" panose="02000506040000020004"/>
              </a:rPr>
              <a:t>Copiah-Lincoln Community College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2" y="4554841"/>
            <a:ext cx="12192000" cy="1040559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percu Medium" panose="02000506040000020004"/>
              </a:rPr>
              <a:t>K. Nelson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1595001" y="3744564"/>
            <a:ext cx="8885609" cy="49616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804858" y="156087"/>
            <a:ext cx="10582275" cy="926788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207818" y="33209"/>
            <a:ext cx="11984190" cy="1103414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Apercu Medium" panose="02000506040000020004"/>
              </a:rPr>
              <a:t>ORGANIZATIONAL BEHAVIOR &amp; LEADERSHIP</a:t>
            </a:r>
            <a:endParaRPr lang="en-US" sz="4800" b="1" dirty="0">
              <a:latin typeface="Apercu Medium" panose="0200050604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4121640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83017"/>
            <a:ext cx="12192000" cy="6893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74" y="6247863"/>
            <a:ext cx="575087" cy="57203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1504744"/>
            <a:ext cx="12192001" cy="1071651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1</a:t>
            </a:r>
            <a:r>
              <a:rPr lang="en-US" sz="4000" b="1" baseline="30000" dirty="0">
                <a:solidFill>
                  <a:schemeClr val="bg1"/>
                </a:solidFill>
                <a:latin typeface="Apercu Medium" panose="02000506040000020004"/>
              </a:rPr>
              <a:t>st</a:t>
            </a:r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 Place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2" y="2113856"/>
            <a:ext cx="12191999" cy="1073580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percu Medium" panose="02000506040000020004"/>
              </a:rPr>
              <a:t>T. Anderson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2857061"/>
            <a:ext cx="12192000" cy="93948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percu Medium" panose="02000506040000020004"/>
              </a:rPr>
              <a:t>Coahoma Community College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0" y="3876746"/>
            <a:ext cx="12192000" cy="1115811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2</a:t>
            </a:r>
            <a:r>
              <a:rPr lang="en-US" sz="4000" b="1" baseline="30000" dirty="0">
                <a:solidFill>
                  <a:schemeClr val="bg1"/>
                </a:solidFill>
                <a:latin typeface="Apercu Medium" panose="02000506040000020004"/>
              </a:rPr>
              <a:t>nd</a:t>
            </a:r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 Place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5139453"/>
            <a:ext cx="12192000" cy="99113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percu Medium" panose="02000506040000020004"/>
              </a:rPr>
              <a:t>Northeast Mississippi Community College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2" y="4554841"/>
            <a:ext cx="12192000" cy="1040559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percu Medium" panose="02000506040000020004"/>
              </a:rPr>
              <a:t>H. Markle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2400297" y="3790927"/>
            <a:ext cx="7391399" cy="45719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804858" y="156087"/>
            <a:ext cx="10582275" cy="926788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14" y="33209"/>
            <a:ext cx="12191994" cy="1103414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Apercu Medium" panose="02000506040000020004"/>
              </a:rPr>
              <a:t>PARLIAMENTARY PROCEDURE</a:t>
            </a:r>
            <a:endParaRPr lang="en-US" sz="4800" b="1" dirty="0">
              <a:latin typeface="Apercu Medium" panose="0200050604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0564569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83017"/>
            <a:ext cx="12192000" cy="6893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74" y="6247863"/>
            <a:ext cx="575087" cy="57203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1504743"/>
            <a:ext cx="12192001" cy="1106424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3</a:t>
            </a:r>
            <a:r>
              <a:rPr lang="en-US" sz="4000" b="1" baseline="30000" dirty="0">
                <a:solidFill>
                  <a:schemeClr val="bg1"/>
                </a:solidFill>
                <a:latin typeface="Apercu Medium" panose="02000506040000020004"/>
              </a:rPr>
              <a:t>rd</a:t>
            </a:r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 Place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2" y="2113856"/>
            <a:ext cx="12191999" cy="1073580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percu Medium" panose="02000506040000020004"/>
              </a:rPr>
              <a:t>A. Triggs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2857061"/>
            <a:ext cx="12192000" cy="93948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percu Medium" panose="02000506040000020004"/>
              </a:rPr>
              <a:t>Delta State University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0" y="3876746"/>
            <a:ext cx="12192000" cy="1115811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4</a:t>
            </a:r>
            <a:r>
              <a:rPr lang="en-US" sz="4000" b="1" baseline="30000" dirty="0">
                <a:solidFill>
                  <a:schemeClr val="bg1"/>
                </a:solidFill>
                <a:latin typeface="Apercu Medium" panose="02000506040000020004"/>
              </a:rPr>
              <a:t>th</a:t>
            </a:r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  Place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5139453"/>
            <a:ext cx="12192000" cy="99113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percu Medium" panose="02000506040000020004"/>
              </a:rPr>
              <a:t>East Central Community College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2" y="4554841"/>
            <a:ext cx="12192000" cy="1040559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percu Medium" panose="02000506040000020004"/>
              </a:rPr>
              <a:t>J. Hathorne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2400297" y="3790927"/>
            <a:ext cx="7391399" cy="45719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804858" y="156087"/>
            <a:ext cx="10582275" cy="926788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14" y="33209"/>
            <a:ext cx="12191994" cy="1103414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Apercu Medium" panose="02000506040000020004"/>
              </a:rPr>
              <a:t>PARLIAMENTARY PROCEDURE</a:t>
            </a:r>
            <a:endParaRPr lang="en-US" sz="4800" b="1" dirty="0">
              <a:latin typeface="Apercu Medium" panose="0200050604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2174111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83017"/>
            <a:ext cx="12192000" cy="6893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74" y="6247863"/>
            <a:ext cx="575087" cy="57203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1525" y="2059488"/>
            <a:ext cx="12192001" cy="1071651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1</a:t>
            </a:r>
            <a:r>
              <a:rPr lang="en-US" sz="4000" b="1" baseline="30000" dirty="0">
                <a:solidFill>
                  <a:schemeClr val="bg1"/>
                </a:solidFill>
                <a:latin typeface="Apercu Medium" panose="02000506040000020004"/>
              </a:rPr>
              <a:t>st</a:t>
            </a:r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 Place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1525" y="2630980"/>
            <a:ext cx="12191999" cy="1073580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percu Medium" panose="02000506040000020004"/>
              </a:rPr>
              <a:t>C. Norris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1527" y="3299662"/>
            <a:ext cx="12192000" cy="93948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percu Medium" panose="02000506040000020004"/>
              </a:rPr>
              <a:t>Delta State University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804858" y="156087"/>
            <a:ext cx="10582275" cy="926788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14" y="33209"/>
            <a:ext cx="12191994" cy="1103414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Apercu Medium" panose="02000506040000020004"/>
              </a:rPr>
              <a:t>PROJECT MANAGEMENT</a:t>
            </a:r>
            <a:endParaRPr lang="en-US" sz="4800" b="1" dirty="0">
              <a:latin typeface="Apercu Medium" panose="0200050604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4187334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83017"/>
            <a:ext cx="12192000" cy="6893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74" y="6247863"/>
            <a:ext cx="575087" cy="57203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1504744"/>
            <a:ext cx="12192001" cy="1071651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1</a:t>
            </a:r>
            <a:r>
              <a:rPr lang="en-US" sz="4000" b="1" baseline="30000" dirty="0">
                <a:solidFill>
                  <a:schemeClr val="bg1"/>
                </a:solidFill>
                <a:latin typeface="Apercu Medium" panose="02000506040000020004"/>
              </a:rPr>
              <a:t>st</a:t>
            </a:r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 Place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2" y="2113856"/>
            <a:ext cx="12191999" cy="1073580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percu Medium" panose="02000506040000020004"/>
              </a:rPr>
              <a:t>L. Hamilton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2857061"/>
            <a:ext cx="12192000" cy="93948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percu Medium" panose="02000506040000020004"/>
              </a:rPr>
              <a:t>Jones </a:t>
            </a:r>
            <a:r>
              <a:rPr lang="en-US" sz="3200" dirty="0" smtClean="0">
                <a:solidFill>
                  <a:schemeClr val="bg1"/>
                </a:solidFill>
                <a:latin typeface="Apercu Medium" panose="02000506040000020004"/>
              </a:rPr>
              <a:t>College</a:t>
            </a:r>
            <a:endParaRPr lang="en-US" sz="3200" dirty="0">
              <a:solidFill>
                <a:schemeClr val="bg1"/>
              </a:solidFill>
              <a:latin typeface="Apercu Medium" panose="02000506040000020004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0" y="3876746"/>
            <a:ext cx="12192000" cy="1115811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2</a:t>
            </a:r>
            <a:r>
              <a:rPr lang="en-US" sz="4000" b="1" baseline="30000" dirty="0">
                <a:solidFill>
                  <a:schemeClr val="bg1"/>
                </a:solidFill>
                <a:latin typeface="Apercu Medium" panose="02000506040000020004"/>
              </a:rPr>
              <a:t>nd</a:t>
            </a:r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 Place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5139453"/>
            <a:ext cx="12192000" cy="99113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percu Medium" panose="02000506040000020004"/>
              </a:rPr>
              <a:t>Jones </a:t>
            </a:r>
            <a:r>
              <a:rPr lang="en-US" sz="3200" dirty="0" smtClean="0">
                <a:solidFill>
                  <a:schemeClr val="bg1"/>
                </a:solidFill>
                <a:latin typeface="Apercu Medium" panose="02000506040000020004"/>
              </a:rPr>
              <a:t>College</a:t>
            </a:r>
            <a:endParaRPr lang="en-US" sz="3200" dirty="0">
              <a:solidFill>
                <a:schemeClr val="bg1"/>
              </a:solidFill>
              <a:latin typeface="Apercu Medium" panose="02000506040000020004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2" y="4554841"/>
            <a:ext cx="12192000" cy="1040559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percu Medium" panose="02000506040000020004"/>
              </a:rPr>
              <a:t>T. Rogers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2400297" y="3790927"/>
            <a:ext cx="7391399" cy="45719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804858" y="156087"/>
            <a:ext cx="10582275" cy="926788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14" y="33209"/>
            <a:ext cx="12191994" cy="1103414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Apercu Medium" panose="02000506040000020004"/>
              </a:rPr>
              <a:t>PUBLIC SPEAKING</a:t>
            </a:r>
            <a:endParaRPr lang="en-US" sz="4800" b="1" dirty="0">
              <a:latin typeface="Apercu Medium" panose="0200050604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1730706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83017"/>
            <a:ext cx="12192000" cy="6893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74" y="6247863"/>
            <a:ext cx="575087" cy="57203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1524" y="53665"/>
            <a:ext cx="12188952" cy="1106424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Apercu Medium" panose="02000506040000020004"/>
              </a:rPr>
              <a:t>BUSINESS PRESENTATION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1504744"/>
            <a:ext cx="12192001" cy="1071651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1</a:t>
            </a:r>
            <a:r>
              <a:rPr lang="en-US" sz="4000" b="1" baseline="30000" dirty="0">
                <a:solidFill>
                  <a:schemeClr val="bg1"/>
                </a:solidFill>
                <a:latin typeface="Apercu Medium" panose="02000506040000020004"/>
              </a:rPr>
              <a:t>st</a:t>
            </a:r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 Place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2" y="2113856"/>
            <a:ext cx="12191999" cy="1073580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percu Medium" panose="02000506040000020004"/>
              </a:rPr>
              <a:t>S. Bryant, H. Markle &amp; E. Smith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2857061"/>
            <a:ext cx="12192000" cy="93948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percu Medium" panose="02000506040000020004"/>
              </a:rPr>
              <a:t>Northeast Mississippi Community College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0" y="3876746"/>
            <a:ext cx="12192000" cy="1115811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2</a:t>
            </a:r>
            <a:r>
              <a:rPr lang="en-US" sz="4000" b="1" baseline="30000" dirty="0">
                <a:solidFill>
                  <a:schemeClr val="bg1"/>
                </a:solidFill>
                <a:latin typeface="Apercu Medium" panose="02000506040000020004"/>
              </a:rPr>
              <a:t>nd</a:t>
            </a:r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 Place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5139453"/>
            <a:ext cx="12192000" cy="99113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percu Medium" panose="02000506040000020004"/>
              </a:rPr>
              <a:t>Delta State University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2" y="4554841"/>
            <a:ext cx="12192000" cy="1040559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percu Medium" panose="02000506040000020004"/>
              </a:rPr>
              <a:t>S. Brown &amp; S. Brown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2400297" y="3790927"/>
            <a:ext cx="7391399" cy="45719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804858" y="156087"/>
            <a:ext cx="10582275" cy="926788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14" y="33209"/>
            <a:ext cx="12191994" cy="1103414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Apercu Medium" panose="02000506040000020004"/>
              </a:rPr>
              <a:t>BUSINESS </a:t>
            </a:r>
            <a:r>
              <a:rPr lang="en-US" sz="4800" b="1" dirty="0" smtClean="0">
                <a:latin typeface="Apercu Medium" panose="02000506040000020004"/>
              </a:rPr>
              <a:t>PRESENTATION</a:t>
            </a:r>
            <a:endParaRPr lang="en-US" sz="4800" b="1" dirty="0">
              <a:latin typeface="Apercu Medium" panose="0200050604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19132271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83017"/>
            <a:ext cx="12192000" cy="6893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74" y="6247863"/>
            <a:ext cx="575087" cy="57203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1504744"/>
            <a:ext cx="12192001" cy="1071651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3</a:t>
            </a:r>
            <a:r>
              <a:rPr lang="en-US" sz="4000" b="1" baseline="30000" dirty="0">
                <a:solidFill>
                  <a:schemeClr val="bg1"/>
                </a:solidFill>
                <a:latin typeface="Apercu Medium" panose="02000506040000020004"/>
              </a:rPr>
              <a:t>rd</a:t>
            </a:r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 Place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2" y="2113856"/>
            <a:ext cx="12191999" cy="1073580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percu Medium" panose="02000506040000020004"/>
              </a:rPr>
              <a:t>F. Cooper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2857061"/>
            <a:ext cx="12192000" cy="93948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percu Medium" panose="02000506040000020004"/>
              </a:rPr>
              <a:t>Delta State University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0" y="3876746"/>
            <a:ext cx="12192000" cy="1115811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4</a:t>
            </a:r>
            <a:r>
              <a:rPr lang="en-US" sz="4000" b="1" baseline="30000" dirty="0">
                <a:solidFill>
                  <a:schemeClr val="bg1"/>
                </a:solidFill>
                <a:latin typeface="Apercu Medium" panose="02000506040000020004"/>
              </a:rPr>
              <a:t>th</a:t>
            </a:r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  Place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5139453"/>
            <a:ext cx="12192000" cy="99113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percu Medium" panose="02000506040000020004"/>
              </a:rPr>
              <a:t>East Central Community College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2" y="4554841"/>
            <a:ext cx="12192000" cy="1040559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percu Medium" panose="02000506040000020004"/>
              </a:rPr>
              <a:t>J. Overton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2400297" y="3790927"/>
            <a:ext cx="7391399" cy="45719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804858" y="156087"/>
            <a:ext cx="10582275" cy="926788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14" y="33209"/>
            <a:ext cx="12191994" cy="1103414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Apercu Medium" panose="02000506040000020004"/>
              </a:rPr>
              <a:t>PUBLIC SPEAKING</a:t>
            </a:r>
            <a:endParaRPr lang="en-US" sz="4800" b="1" dirty="0">
              <a:latin typeface="Apercu Medium" panose="0200050604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22828180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83017"/>
            <a:ext cx="12192000" cy="6893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74" y="6247863"/>
            <a:ext cx="575087" cy="57203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1504744"/>
            <a:ext cx="12192001" cy="1071651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1</a:t>
            </a:r>
            <a:r>
              <a:rPr lang="en-US" sz="4000" b="1" baseline="30000" dirty="0">
                <a:solidFill>
                  <a:schemeClr val="bg1"/>
                </a:solidFill>
                <a:latin typeface="Apercu Medium" panose="02000506040000020004"/>
              </a:rPr>
              <a:t>st</a:t>
            </a:r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 Place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2" y="2113856"/>
            <a:ext cx="12191999" cy="1073580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percu Medium" panose="02000506040000020004"/>
              </a:rPr>
              <a:t>R. Drummer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2857061"/>
            <a:ext cx="12192000" cy="93948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percu Medium" panose="02000506040000020004"/>
              </a:rPr>
              <a:t>Jones </a:t>
            </a:r>
            <a:r>
              <a:rPr lang="en-US" sz="3200" dirty="0" smtClean="0">
                <a:solidFill>
                  <a:schemeClr val="bg1"/>
                </a:solidFill>
                <a:latin typeface="Apercu Medium" panose="02000506040000020004"/>
              </a:rPr>
              <a:t>College</a:t>
            </a:r>
            <a:endParaRPr lang="en-US" sz="3200" dirty="0">
              <a:solidFill>
                <a:schemeClr val="bg1"/>
              </a:solidFill>
              <a:latin typeface="Apercu Medium" panose="02000506040000020004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0" y="3876746"/>
            <a:ext cx="12192000" cy="1115811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2</a:t>
            </a:r>
            <a:r>
              <a:rPr lang="en-US" sz="4000" b="1" baseline="30000" dirty="0">
                <a:solidFill>
                  <a:schemeClr val="bg1"/>
                </a:solidFill>
                <a:latin typeface="Apercu Medium" panose="02000506040000020004"/>
              </a:rPr>
              <a:t>nd</a:t>
            </a:r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 Place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5139453"/>
            <a:ext cx="12192000" cy="99113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percu Medium" panose="02000506040000020004"/>
              </a:rPr>
              <a:t>East Central Community College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2" y="4554841"/>
            <a:ext cx="12192000" cy="1040559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percu Medium" panose="02000506040000020004"/>
              </a:rPr>
              <a:t>A. Hill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2400297" y="3790927"/>
            <a:ext cx="7391399" cy="45719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804858" y="156087"/>
            <a:ext cx="10582275" cy="926788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14" y="33209"/>
            <a:ext cx="12191994" cy="1103414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Apercu Medium" panose="02000506040000020004"/>
              </a:rPr>
              <a:t>RETAIL MANAGEMENT</a:t>
            </a:r>
            <a:endParaRPr lang="en-US" sz="4800" b="1" dirty="0">
              <a:latin typeface="Apercu Medium" panose="0200050604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17053008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83017"/>
            <a:ext cx="12192000" cy="6893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74" y="6247863"/>
            <a:ext cx="575087" cy="57203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1504744"/>
            <a:ext cx="12192001" cy="1071651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3</a:t>
            </a:r>
            <a:r>
              <a:rPr lang="en-US" sz="4000" b="1" baseline="30000" dirty="0">
                <a:solidFill>
                  <a:schemeClr val="bg1"/>
                </a:solidFill>
                <a:latin typeface="Apercu Medium" panose="02000506040000020004"/>
              </a:rPr>
              <a:t>rd</a:t>
            </a:r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 Place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2" y="2113856"/>
            <a:ext cx="12191999" cy="1073580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percu Medium" panose="02000506040000020004"/>
              </a:rPr>
              <a:t>S. Brown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2857061"/>
            <a:ext cx="12192000" cy="93948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percu Medium" panose="02000506040000020004"/>
              </a:rPr>
              <a:t>Delta State University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0" y="3876746"/>
            <a:ext cx="12192000" cy="1115811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4</a:t>
            </a:r>
            <a:r>
              <a:rPr lang="en-US" sz="4000" b="1" baseline="30000" dirty="0">
                <a:solidFill>
                  <a:schemeClr val="bg1"/>
                </a:solidFill>
                <a:latin typeface="Apercu Medium" panose="02000506040000020004"/>
              </a:rPr>
              <a:t>th</a:t>
            </a:r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  Place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5139453"/>
            <a:ext cx="12192000" cy="99113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percu Medium" panose="02000506040000020004"/>
              </a:rPr>
              <a:t>Delta State University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2" y="4554841"/>
            <a:ext cx="12192000" cy="1040559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percu Medium" panose="02000506040000020004"/>
              </a:rPr>
              <a:t>S. Brown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2400297" y="3790927"/>
            <a:ext cx="7391399" cy="45719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804858" y="156087"/>
            <a:ext cx="10582275" cy="926788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14" y="33209"/>
            <a:ext cx="12191994" cy="1103414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Apercu Medium" panose="02000506040000020004"/>
              </a:rPr>
              <a:t>RETAIL MANAGEMENT</a:t>
            </a:r>
            <a:endParaRPr lang="en-US" sz="4800" b="1" dirty="0">
              <a:latin typeface="Apercu Medium" panose="0200050604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17682951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83017"/>
            <a:ext cx="12192000" cy="6893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74" y="6247863"/>
            <a:ext cx="575087" cy="57203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3" y="2432069"/>
            <a:ext cx="12192001" cy="1071651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1</a:t>
            </a:r>
            <a:r>
              <a:rPr lang="en-US" sz="4000" b="1" baseline="30000" dirty="0">
                <a:solidFill>
                  <a:schemeClr val="bg1"/>
                </a:solidFill>
                <a:latin typeface="Apercu Medium" panose="02000506040000020004"/>
              </a:rPr>
              <a:t>st</a:t>
            </a:r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 Place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3" y="3020322"/>
            <a:ext cx="12191999" cy="1073580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percu Medium" panose="02000506040000020004"/>
              </a:rPr>
              <a:t>R. Roberson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58194" y="3746050"/>
            <a:ext cx="12192000" cy="93948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percu Medium" panose="02000506040000020004"/>
              </a:rPr>
              <a:t>Northeast Mississippi Community College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804858" y="156087"/>
            <a:ext cx="10582275" cy="926788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14" y="33209"/>
            <a:ext cx="12191994" cy="1103414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Apercu Medium" panose="02000506040000020004"/>
              </a:rPr>
              <a:t>SPORTS MANAGEMENT &amp; MARKETING</a:t>
            </a:r>
            <a:endParaRPr lang="en-US" sz="4800" b="1" dirty="0">
              <a:latin typeface="Apercu Medium" panose="0200050604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6236044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83017"/>
            <a:ext cx="12192000" cy="6893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74" y="6247863"/>
            <a:ext cx="575087" cy="57203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6" y="928989"/>
            <a:ext cx="12192001" cy="1071651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1</a:t>
            </a:r>
            <a:r>
              <a:rPr lang="en-US" sz="4000" b="1" baseline="30000" dirty="0">
                <a:solidFill>
                  <a:schemeClr val="bg1"/>
                </a:solidFill>
                <a:latin typeface="Apercu Medium" panose="02000506040000020004"/>
              </a:rPr>
              <a:t>st</a:t>
            </a:r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 Place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22" y="1282760"/>
            <a:ext cx="12191999" cy="113277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percu Medium" panose="02000506040000020004"/>
              </a:rPr>
              <a:t>J. Gunter, J. Hathorne &amp; L. Wheat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7" y="1926197"/>
            <a:ext cx="12192000" cy="881389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percu Medium" panose="02000506040000020004"/>
              </a:rPr>
              <a:t>East Central Community College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2400297" y="2751469"/>
            <a:ext cx="7391399" cy="45719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7" y="2756756"/>
            <a:ext cx="12192000" cy="88464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2</a:t>
            </a:r>
            <a:r>
              <a:rPr lang="en-US" sz="4000" b="1" baseline="30000" dirty="0">
                <a:solidFill>
                  <a:schemeClr val="bg1"/>
                </a:solidFill>
                <a:latin typeface="Apercu Medium" panose="02000506040000020004"/>
              </a:rPr>
              <a:t>nd</a:t>
            </a:r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 Place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7" y="3174386"/>
            <a:ext cx="12192000" cy="884206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percu Medium" panose="02000506040000020004"/>
              </a:rPr>
              <a:t>R. Parker &amp; J. Comegys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7" y="3703745"/>
            <a:ext cx="12192000" cy="763945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percu Medium" panose="02000506040000020004"/>
              </a:rPr>
              <a:t>Jones </a:t>
            </a:r>
            <a:r>
              <a:rPr lang="en-US" sz="3200" dirty="0" smtClean="0">
                <a:solidFill>
                  <a:schemeClr val="bg1"/>
                </a:solidFill>
                <a:latin typeface="Apercu Medium" panose="02000506040000020004"/>
              </a:rPr>
              <a:t>College</a:t>
            </a:r>
            <a:endParaRPr lang="en-US" sz="3200" dirty="0">
              <a:solidFill>
                <a:schemeClr val="bg1"/>
              </a:solidFill>
              <a:latin typeface="Apercu Medium" panose="02000506040000020004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8" y="4300732"/>
            <a:ext cx="12192001" cy="1071651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3</a:t>
            </a:r>
            <a:r>
              <a:rPr lang="en-US" sz="4000" b="1" baseline="30000" dirty="0">
                <a:solidFill>
                  <a:schemeClr val="bg1"/>
                </a:solidFill>
                <a:latin typeface="Apercu Medium" panose="02000506040000020004"/>
              </a:rPr>
              <a:t>rd</a:t>
            </a:r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 Place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8" y="4736518"/>
            <a:ext cx="12191999" cy="1073580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percu Medium" panose="02000506040000020004"/>
              </a:rPr>
              <a:t>M. O’Quinn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9" y="5361272"/>
            <a:ext cx="12192000" cy="886591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percu Medium" panose="02000506040000020004"/>
              </a:rPr>
              <a:t>Copiah-Lincoln Community College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2400257" y="4451235"/>
            <a:ext cx="7391399" cy="45719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804858" y="156087"/>
            <a:ext cx="10582275" cy="926788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14" y="33209"/>
            <a:ext cx="12191994" cy="1103414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Apercu Medium" panose="02000506040000020004"/>
              </a:rPr>
              <a:t>STATE OF CHAPTER PRESENTATION</a:t>
            </a:r>
            <a:endParaRPr lang="en-US" sz="4800" b="1" dirty="0">
              <a:latin typeface="Apercu Medium" panose="0200050604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2729311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83017"/>
            <a:ext cx="12192000" cy="6893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74" y="6247863"/>
            <a:ext cx="575087" cy="57203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58195" y="2767082"/>
            <a:ext cx="12192001" cy="811998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1</a:t>
            </a:r>
            <a:r>
              <a:rPr lang="en-US" sz="4000" b="1" baseline="30000" dirty="0">
                <a:solidFill>
                  <a:schemeClr val="bg1"/>
                </a:solidFill>
                <a:latin typeface="Apercu Medium" panose="02000506040000020004"/>
              </a:rPr>
              <a:t>st</a:t>
            </a:r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 Place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2" y="3102462"/>
            <a:ext cx="12191999" cy="1073580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percu Medium" panose="02000506040000020004"/>
              </a:rPr>
              <a:t>E. Hammons, L. Ingram &amp; E. Noffke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58196" y="3812911"/>
            <a:ext cx="12192000" cy="93948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percu Medium" panose="02000506040000020004"/>
              </a:rPr>
              <a:t>Jones </a:t>
            </a:r>
            <a:r>
              <a:rPr lang="en-US" sz="3200" dirty="0" smtClean="0">
                <a:solidFill>
                  <a:schemeClr val="bg1"/>
                </a:solidFill>
                <a:latin typeface="Apercu Medium" panose="02000506040000020004"/>
              </a:rPr>
              <a:t>College</a:t>
            </a:r>
            <a:endParaRPr lang="en-US" sz="3200" dirty="0">
              <a:solidFill>
                <a:schemeClr val="bg1"/>
              </a:solidFill>
              <a:latin typeface="Apercu Medium" panose="020005060400000200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804858" y="156087"/>
            <a:ext cx="10582275" cy="1348006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2" y="-81562"/>
            <a:ext cx="12191994" cy="1753405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Apercu Medium" panose="02000506040000020004"/>
              </a:rPr>
              <a:t>TECHNOLOGY &amp; COMPUTER SCIENCE </a:t>
            </a:r>
          </a:p>
          <a:p>
            <a:r>
              <a:rPr lang="en-US" sz="4800" b="1" dirty="0" smtClean="0">
                <a:latin typeface="Apercu Medium" panose="02000506040000020004"/>
              </a:rPr>
              <a:t>CASE COMPETITION</a:t>
            </a:r>
            <a:endParaRPr lang="en-US" sz="4800" b="1" dirty="0">
              <a:latin typeface="Apercu Medium" panose="0200050604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27915661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183017"/>
            <a:ext cx="12192000" cy="6893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74" y="6247863"/>
            <a:ext cx="575087" cy="57203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14" y="3926901"/>
            <a:ext cx="12191999" cy="1073580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1"/>
                </a:solidFill>
                <a:latin typeface="Apercu Medium" panose="02000506040000020004"/>
              </a:rPr>
              <a:t>Jones College</a:t>
            </a:r>
            <a:endParaRPr lang="en-US" sz="4400" dirty="0">
              <a:solidFill>
                <a:schemeClr val="bg1"/>
              </a:solidFill>
              <a:latin typeface="Apercu Medium" panose="02000506040000020004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58196" y="3269900"/>
            <a:ext cx="12192000" cy="93948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1"/>
                </a:solidFill>
                <a:latin typeface="Apercu Medium" panose="02000506040000020004"/>
              </a:rPr>
              <a:t>East Central Community College</a:t>
            </a:r>
            <a:endParaRPr lang="en-US" sz="4400" dirty="0">
              <a:solidFill>
                <a:schemeClr val="bg1"/>
              </a:solidFill>
              <a:latin typeface="Apercu Medium" panose="02000506040000020004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14" y="2478806"/>
            <a:ext cx="12192000" cy="93948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1"/>
                </a:solidFill>
                <a:latin typeface="Apercu Medium" panose="02000506040000020004"/>
              </a:rPr>
              <a:t>Copiah-Lincoln Community College</a:t>
            </a:r>
            <a:endParaRPr lang="en-US" sz="4400" dirty="0">
              <a:solidFill>
                <a:schemeClr val="bg1"/>
              </a:solidFill>
              <a:latin typeface="Apercu Medium" panose="020005060400000200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804858" y="156087"/>
            <a:ext cx="10582275" cy="926788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14" y="33209"/>
            <a:ext cx="12191994" cy="1103414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Apercu Medium" panose="02000506040000020004"/>
              </a:rPr>
              <a:t>GOLD SEAL CHAPTERS</a:t>
            </a:r>
            <a:endParaRPr lang="en-US" sz="4800" b="1" dirty="0">
              <a:latin typeface="Apercu Medium" panose="0200050604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42168234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183017"/>
            <a:ext cx="12192000" cy="6893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74" y="6247863"/>
            <a:ext cx="575087" cy="57203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5" y="2463369"/>
            <a:ext cx="12191999" cy="1073580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Apercu Medium" panose="02000506040000020004"/>
              </a:rPr>
              <a:t>G. Fermin</a:t>
            </a:r>
            <a:endParaRPr lang="en-US" dirty="0">
              <a:solidFill>
                <a:schemeClr val="bg1"/>
              </a:solidFill>
              <a:latin typeface="Apercu Medium" panose="02000506040000020004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6" y="3191161"/>
            <a:ext cx="12192000" cy="93948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1"/>
                </a:solidFill>
                <a:latin typeface="Apercu Medium" panose="02000506040000020004"/>
              </a:rPr>
              <a:t>East Central Community College</a:t>
            </a:r>
            <a:endParaRPr lang="en-US" sz="4400" dirty="0">
              <a:solidFill>
                <a:schemeClr val="bg1"/>
              </a:solidFill>
              <a:latin typeface="Apercu Medium" panose="020005060400000200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804858" y="156087"/>
            <a:ext cx="10582275" cy="926788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14" y="33209"/>
            <a:ext cx="12191994" cy="1103414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Apercu Medium" panose="02000506040000020004"/>
              </a:rPr>
              <a:t>WHO’S WHO</a:t>
            </a:r>
            <a:endParaRPr lang="en-US" sz="4800" b="1" dirty="0">
              <a:latin typeface="Apercu Medium" panose="0200050604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2960309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183017"/>
            <a:ext cx="12192000" cy="6893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74" y="6247863"/>
            <a:ext cx="575087" cy="57203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14" y="2477040"/>
            <a:ext cx="12191999" cy="1073580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Apercu Medium" panose="02000506040000020004"/>
              </a:rPr>
              <a:t>T</a:t>
            </a:r>
            <a:r>
              <a:rPr lang="en-US" dirty="0" smtClean="0">
                <a:solidFill>
                  <a:schemeClr val="bg1"/>
                </a:solidFill>
                <a:latin typeface="Apercu Medium" panose="02000506040000020004"/>
              </a:rPr>
              <a:t>. Haffey</a:t>
            </a:r>
            <a:endParaRPr lang="en-US" dirty="0">
              <a:solidFill>
                <a:schemeClr val="bg1"/>
              </a:solidFill>
              <a:latin typeface="Apercu Medium" panose="02000506040000020004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58196" y="3207787"/>
            <a:ext cx="12192000" cy="93948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1"/>
                </a:solidFill>
                <a:latin typeface="Apercu Medium" panose="02000506040000020004"/>
              </a:rPr>
              <a:t>Mississippi University for Women</a:t>
            </a:r>
            <a:endParaRPr lang="en-US" sz="4400" dirty="0">
              <a:solidFill>
                <a:schemeClr val="bg1"/>
              </a:solidFill>
              <a:latin typeface="Apercu Medium" panose="020005060400000200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804858" y="156087"/>
            <a:ext cx="10582275" cy="926788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14" y="33209"/>
            <a:ext cx="12191994" cy="1103414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Apercu Medium" panose="02000506040000020004"/>
              </a:rPr>
              <a:t>OUTSTANDING LOCAL CHAPTER ADVISER</a:t>
            </a:r>
            <a:endParaRPr lang="en-US" sz="4800" b="1" dirty="0">
              <a:latin typeface="Apercu Medium" panose="0200050604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1294811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83017"/>
            <a:ext cx="12192000" cy="6893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74" y="6247863"/>
            <a:ext cx="575087" cy="57203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1504744"/>
            <a:ext cx="12192001" cy="1071651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1</a:t>
            </a:r>
            <a:r>
              <a:rPr lang="en-US" sz="4000" b="1" baseline="30000" dirty="0">
                <a:solidFill>
                  <a:schemeClr val="bg1"/>
                </a:solidFill>
                <a:latin typeface="Apercu Medium" panose="02000506040000020004"/>
              </a:rPr>
              <a:t>st</a:t>
            </a:r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 Place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2" y="2113856"/>
            <a:ext cx="12191999" cy="1073580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percu Medium" panose="02000506040000020004"/>
              </a:rPr>
              <a:t>J. Gunter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2857061"/>
            <a:ext cx="12192000" cy="93948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percu Medium" panose="02000506040000020004"/>
              </a:rPr>
              <a:t>East Central Community College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0" y="3876746"/>
            <a:ext cx="12192000" cy="1115811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2</a:t>
            </a:r>
            <a:r>
              <a:rPr lang="en-US" sz="4000" b="1" baseline="30000" dirty="0">
                <a:solidFill>
                  <a:schemeClr val="bg1"/>
                </a:solidFill>
                <a:latin typeface="Apercu Medium" panose="02000506040000020004"/>
              </a:rPr>
              <a:t>nd</a:t>
            </a:r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 Place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5139453"/>
            <a:ext cx="12192000" cy="99113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percu Medium" panose="02000506040000020004"/>
              </a:rPr>
              <a:t>Jones </a:t>
            </a:r>
            <a:r>
              <a:rPr lang="en-US" sz="3200" dirty="0" smtClean="0">
                <a:solidFill>
                  <a:schemeClr val="bg1"/>
                </a:solidFill>
                <a:latin typeface="Apercu Medium" panose="02000506040000020004"/>
              </a:rPr>
              <a:t>College</a:t>
            </a:r>
            <a:endParaRPr lang="en-US" sz="3200" dirty="0">
              <a:solidFill>
                <a:schemeClr val="bg1"/>
              </a:solidFill>
              <a:latin typeface="Apercu Medium" panose="02000506040000020004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2" y="4554841"/>
            <a:ext cx="12192000" cy="1040559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percu Medium" panose="02000506040000020004"/>
              </a:rPr>
              <a:t>D. Baskin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2400297" y="3790927"/>
            <a:ext cx="7391399" cy="45719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804858" y="156087"/>
            <a:ext cx="10582275" cy="926788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14" y="33209"/>
            <a:ext cx="12191994" cy="1103414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Apercu Medium" panose="02000506040000020004"/>
              </a:rPr>
              <a:t>COMPUTER APPLICATIONS</a:t>
            </a:r>
            <a:endParaRPr lang="en-US" sz="4800" b="1" dirty="0">
              <a:latin typeface="Apercu Medium" panose="0200050604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85947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83017"/>
            <a:ext cx="12192000" cy="6893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74" y="6247863"/>
            <a:ext cx="575087" cy="57203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1504744"/>
            <a:ext cx="12192001" cy="1071651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1</a:t>
            </a:r>
            <a:r>
              <a:rPr lang="en-US" sz="4000" b="1" baseline="30000" dirty="0">
                <a:solidFill>
                  <a:schemeClr val="bg1"/>
                </a:solidFill>
                <a:latin typeface="Apercu Medium" panose="02000506040000020004"/>
              </a:rPr>
              <a:t>st</a:t>
            </a:r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 Place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2" y="2113856"/>
            <a:ext cx="12191999" cy="1073580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percu Medium" panose="02000506040000020004"/>
              </a:rPr>
              <a:t>B. Ahlvin &amp; J. Comegys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2857061"/>
            <a:ext cx="12192000" cy="93948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percu Medium" panose="02000506040000020004"/>
              </a:rPr>
              <a:t>Jones </a:t>
            </a:r>
            <a:r>
              <a:rPr lang="en-US" sz="3200" dirty="0" smtClean="0">
                <a:solidFill>
                  <a:schemeClr val="bg1"/>
                </a:solidFill>
                <a:latin typeface="Apercu Medium" panose="02000506040000020004"/>
              </a:rPr>
              <a:t>College</a:t>
            </a:r>
            <a:endParaRPr lang="en-US" sz="3200" dirty="0">
              <a:solidFill>
                <a:schemeClr val="bg1"/>
              </a:solidFill>
              <a:latin typeface="Apercu Medium" panose="02000506040000020004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0" y="3876746"/>
            <a:ext cx="12192000" cy="1115811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2</a:t>
            </a:r>
            <a:r>
              <a:rPr lang="en-US" sz="4000" b="1" baseline="30000" dirty="0">
                <a:solidFill>
                  <a:schemeClr val="bg1"/>
                </a:solidFill>
                <a:latin typeface="Apercu Medium" panose="02000506040000020004"/>
              </a:rPr>
              <a:t>nd</a:t>
            </a:r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 Place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5139453"/>
            <a:ext cx="12192000" cy="99113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percu Medium" panose="02000506040000020004"/>
              </a:rPr>
              <a:t>Delta State University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2" y="4554841"/>
            <a:ext cx="12192000" cy="1040559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percu Medium" panose="02000506040000020004"/>
              </a:rPr>
              <a:t>F. Cooper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2400297" y="3790927"/>
            <a:ext cx="7391399" cy="45719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804858" y="156087"/>
            <a:ext cx="10582275" cy="926788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14" y="33209"/>
            <a:ext cx="12191994" cy="1103414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Apercu Medium" panose="02000506040000020004"/>
              </a:rPr>
              <a:t>EMERGING BUSINESS ISSUES</a:t>
            </a:r>
            <a:endParaRPr lang="en-US" sz="4800" b="1" dirty="0">
              <a:latin typeface="Apercu Medium" panose="0200050604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458266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83017"/>
            <a:ext cx="12192000" cy="6893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74" y="6247863"/>
            <a:ext cx="575087" cy="57203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1504744"/>
            <a:ext cx="12192001" cy="1071651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1</a:t>
            </a:r>
            <a:r>
              <a:rPr lang="en-US" sz="4000" b="1" baseline="30000" dirty="0">
                <a:solidFill>
                  <a:schemeClr val="bg1"/>
                </a:solidFill>
                <a:latin typeface="Apercu Medium" panose="02000506040000020004"/>
              </a:rPr>
              <a:t>st</a:t>
            </a:r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 Place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2" y="2113856"/>
            <a:ext cx="12191999" cy="1073580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percu Medium" panose="02000506040000020004"/>
              </a:rPr>
              <a:t>M. Taylor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2857061"/>
            <a:ext cx="12192000" cy="93948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percu Medium" panose="02000506040000020004"/>
              </a:rPr>
              <a:t>Jones </a:t>
            </a:r>
            <a:r>
              <a:rPr lang="en-US" sz="3200" dirty="0" smtClean="0">
                <a:solidFill>
                  <a:schemeClr val="bg1"/>
                </a:solidFill>
                <a:latin typeface="Apercu Medium" panose="02000506040000020004"/>
              </a:rPr>
              <a:t>College</a:t>
            </a:r>
            <a:endParaRPr lang="en-US" sz="3200" dirty="0">
              <a:solidFill>
                <a:schemeClr val="bg1"/>
              </a:solidFill>
              <a:latin typeface="Apercu Medium" panose="02000506040000020004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0" y="3876746"/>
            <a:ext cx="12192000" cy="1115811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2</a:t>
            </a:r>
            <a:r>
              <a:rPr lang="en-US" sz="4000" b="1" baseline="30000" dirty="0">
                <a:solidFill>
                  <a:schemeClr val="bg1"/>
                </a:solidFill>
                <a:latin typeface="Apercu Medium" panose="02000506040000020004"/>
              </a:rPr>
              <a:t>nd</a:t>
            </a:r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 Place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5139453"/>
            <a:ext cx="12192000" cy="99113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percu Medium" panose="02000506040000020004"/>
              </a:rPr>
              <a:t>East Central Community College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2" y="4554841"/>
            <a:ext cx="12192000" cy="1040559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percu Medium" panose="02000506040000020004"/>
              </a:rPr>
              <a:t>A. Hill &amp; J. Overton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2400297" y="3790927"/>
            <a:ext cx="7391399" cy="45719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804858" y="156087"/>
            <a:ext cx="10582275" cy="926788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14" y="33209"/>
            <a:ext cx="12191994" cy="1103414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Apercu Medium" panose="02000506040000020004"/>
              </a:rPr>
              <a:t>ENTREPRENERUSHIP PITCH COMPETITION</a:t>
            </a:r>
            <a:endParaRPr lang="en-US" sz="4800" b="1" dirty="0">
              <a:latin typeface="Apercu Medium" panose="0200050604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966796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83017"/>
            <a:ext cx="12192000" cy="6893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74" y="6247863"/>
            <a:ext cx="575087" cy="57203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2024198"/>
            <a:ext cx="12192001" cy="1071651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1</a:t>
            </a:r>
            <a:r>
              <a:rPr lang="en-US" sz="4000" b="1" baseline="30000" dirty="0">
                <a:solidFill>
                  <a:schemeClr val="bg1"/>
                </a:solidFill>
                <a:latin typeface="Apercu Medium" panose="02000506040000020004"/>
              </a:rPr>
              <a:t>st</a:t>
            </a:r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 Place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1524" y="2507281"/>
            <a:ext cx="12191999" cy="1073580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percu Medium" panose="02000506040000020004"/>
              </a:rPr>
              <a:t>B. Hamilton &amp; D. Jones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1524" y="3160695"/>
            <a:ext cx="12192000" cy="93948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percu Medium" panose="02000506040000020004"/>
              </a:rPr>
              <a:t>Copiah-Lincoln Community College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5139453"/>
            <a:ext cx="12192000" cy="99113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>
              <a:solidFill>
                <a:schemeClr val="bg1"/>
              </a:solidFill>
              <a:latin typeface="Apercu Medium" panose="020005060400000200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804858" y="156087"/>
            <a:ext cx="10582275" cy="926788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14" y="33209"/>
            <a:ext cx="12191994" cy="1103414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Apercu Medium" panose="02000506040000020004"/>
              </a:rPr>
              <a:t>FINANCE CASE COMPETITION</a:t>
            </a:r>
            <a:endParaRPr lang="en-US" sz="4800" b="1" dirty="0">
              <a:latin typeface="Apercu Medium" panose="0200050604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686693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83017"/>
            <a:ext cx="12192000" cy="6893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74" y="6247863"/>
            <a:ext cx="575087" cy="57203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4" y="1514156"/>
            <a:ext cx="12192001" cy="1071651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1</a:t>
            </a:r>
            <a:r>
              <a:rPr lang="en-US" sz="4000" b="1" baseline="30000" dirty="0">
                <a:solidFill>
                  <a:schemeClr val="bg1"/>
                </a:solidFill>
                <a:latin typeface="Apercu Medium" panose="02000506040000020004"/>
              </a:rPr>
              <a:t>st</a:t>
            </a:r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 Place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2" y="2113856"/>
            <a:ext cx="12191999" cy="1073580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percu Medium" panose="02000506040000020004"/>
              </a:rPr>
              <a:t>C. Johnson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2857061"/>
            <a:ext cx="12192000" cy="93948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percu Medium" panose="02000506040000020004"/>
              </a:rPr>
              <a:t>Mississippi Delta Community College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0" y="3876746"/>
            <a:ext cx="12192000" cy="1115811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2</a:t>
            </a:r>
            <a:r>
              <a:rPr lang="en-US" sz="4000" b="1" baseline="30000" dirty="0">
                <a:solidFill>
                  <a:schemeClr val="bg1"/>
                </a:solidFill>
                <a:latin typeface="Apercu Medium" panose="02000506040000020004"/>
              </a:rPr>
              <a:t>nd</a:t>
            </a:r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 Place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5139453"/>
            <a:ext cx="12192000" cy="99113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percu Medium" panose="02000506040000020004"/>
              </a:rPr>
              <a:t>Northeast Mississippi Community College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2" y="4554841"/>
            <a:ext cx="12192000" cy="1040559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percu Medium" panose="02000506040000020004"/>
              </a:rPr>
              <a:t>F. Rivera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2400297" y="3790927"/>
            <a:ext cx="7391399" cy="45719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804858" y="156087"/>
            <a:ext cx="10582275" cy="926788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14" y="33209"/>
            <a:ext cx="12191994" cy="1103414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Apercu Medium" panose="02000506040000020004"/>
              </a:rPr>
              <a:t>FOUNDATIONS OF ACCOUNTING</a:t>
            </a:r>
            <a:endParaRPr lang="en-US" sz="4800" b="1" dirty="0">
              <a:latin typeface="Apercu Medium" panose="0200050604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1139980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83017"/>
            <a:ext cx="12192000" cy="6893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74" y="6247863"/>
            <a:ext cx="575087" cy="57203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1504744"/>
            <a:ext cx="12192001" cy="1071651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3</a:t>
            </a:r>
            <a:r>
              <a:rPr lang="en-US" sz="4000" b="1" baseline="30000" dirty="0">
                <a:solidFill>
                  <a:schemeClr val="bg1"/>
                </a:solidFill>
                <a:latin typeface="Apercu Medium" panose="02000506040000020004"/>
              </a:rPr>
              <a:t>rd</a:t>
            </a:r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 Place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2" y="2113856"/>
            <a:ext cx="12191999" cy="1073580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percu Medium" panose="02000506040000020004"/>
              </a:rPr>
              <a:t>I. Grayson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2857061"/>
            <a:ext cx="12192000" cy="93948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percu Medium" panose="02000506040000020004"/>
              </a:rPr>
              <a:t>Mississippi Delta Community College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0" y="3876746"/>
            <a:ext cx="12192000" cy="1115811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percu Medium" panose="02000506040000020004"/>
              </a:rPr>
              <a:t>4th Place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-3" y="5139453"/>
            <a:ext cx="12192000" cy="991137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percu Medium" panose="02000506040000020004"/>
              </a:rPr>
              <a:t>Delta State University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2" y="4554841"/>
            <a:ext cx="12192000" cy="1040559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percu Medium" panose="02000506040000020004"/>
              </a:rPr>
              <a:t>A. Williams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2400297" y="3790927"/>
            <a:ext cx="7391399" cy="45719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EA98AB-E1FE-B93D-1D2C-AFCA55B1E35A}"/>
              </a:ext>
            </a:extLst>
          </p:cNvPr>
          <p:cNvSpPr/>
          <p:nvPr/>
        </p:nvSpPr>
        <p:spPr>
          <a:xfrm>
            <a:off x="804858" y="156087"/>
            <a:ext cx="10582275" cy="926788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2B205D3-51D4-2A0E-B596-CB5513343D78}"/>
              </a:ext>
            </a:extLst>
          </p:cNvPr>
          <p:cNvSpPr txBox="1">
            <a:spLocks/>
          </p:cNvSpPr>
          <p:nvPr/>
        </p:nvSpPr>
        <p:spPr>
          <a:xfrm>
            <a:off x="14" y="33209"/>
            <a:ext cx="12191994" cy="1103414"/>
          </a:xfrm>
          <a:prstGeom prst="rect">
            <a:avLst/>
          </a:prstGeom>
          <a:noFill/>
        </p:spPr>
        <p:txBody>
          <a:bodyPr vert="horz" lIns="0" tIns="182880" rIns="274320" bIns="1828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Apercu Medium" panose="02000506040000020004"/>
              </a:rPr>
              <a:t>FOUNDATIONS OF ACCOUNTING</a:t>
            </a:r>
            <a:endParaRPr lang="en-US" sz="4800" b="1" dirty="0">
              <a:latin typeface="Apercu Medium" panose="0200050604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2700816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92C7F"/>
      </a:dk1>
      <a:lt1>
        <a:srgbClr val="FFFFFF"/>
      </a:lt1>
      <a:dk2>
        <a:srgbClr val="F3AA1F"/>
      </a:dk2>
      <a:lt2>
        <a:srgbClr val="0F6BDE"/>
      </a:lt2>
      <a:accent1>
        <a:srgbClr val="1B52BD"/>
      </a:accent1>
      <a:accent2>
        <a:srgbClr val="F3AA1F"/>
      </a:accent2>
      <a:accent3>
        <a:srgbClr val="0F6BDE"/>
      </a:accent3>
      <a:accent4>
        <a:srgbClr val="072C7F"/>
      </a:accent4>
      <a:accent5>
        <a:srgbClr val="FFFFFF"/>
      </a:accent5>
      <a:accent6>
        <a:srgbClr val="8A8A8A"/>
      </a:accent6>
      <a:hlink>
        <a:srgbClr val="12EBF3"/>
      </a:hlink>
      <a:folHlink>
        <a:srgbClr val="935A1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67CCC60-A18B-6444-A06D-A5B967C34D21}" vid="{2A537F72-0B2A-E042-AF71-77D65300F1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720b77b-acc1-431f-a0e0-abbb3425c4d5" xsi:nil="true"/>
    <lcf76f155ced4ddcb4097134ff3c332f xmlns="98a26b81-0323-4ee7-a678-12700234d14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1D1257DC45DC4A9222B7C88954576D" ma:contentTypeVersion="17" ma:contentTypeDescription="Create a new document." ma:contentTypeScope="" ma:versionID="3531fbe9e918cc3d41f7a3dbda3ede30">
  <xsd:schema xmlns:xsd="http://www.w3.org/2001/XMLSchema" xmlns:xs="http://www.w3.org/2001/XMLSchema" xmlns:p="http://schemas.microsoft.com/office/2006/metadata/properties" xmlns:ns2="98a26b81-0323-4ee7-a678-12700234d145" xmlns:ns3="f720b77b-acc1-431f-a0e0-abbb3425c4d5" targetNamespace="http://schemas.microsoft.com/office/2006/metadata/properties" ma:root="true" ma:fieldsID="04e99907106a1ef2500e50a129a13153" ns2:_="" ns3:_="">
    <xsd:import namespace="98a26b81-0323-4ee7-a678-12700234d145"/>
    <xsd:import namespace="f720b77b-acc1-431f-a0e0-abbb3425c4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a26b81-0323-4ee7-a678-12700234d1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198376c-8df1-4175-b205-db8c42c7d6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20b77b-acc1-431f-a0e0-abbb3425c4d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6f9154c-5f99-46b2-b812-daaaf3174c9c}" ma:internalName="TaxCatchAll" ma:showField="CatchAllData" ma:web="f720b77b-acc1-431f-a0e0-abbb3425c4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D92FB4-638D-460C-9632-B52CFD76F8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DF6041-0931-4130-99C4-4E5A020C5F86}">
  <ds:schemaRefs>
    <ds:schemaRef ds:uri="http://schemas.microsoft.com/office/2006/documentManagement/types"/>
    <ds:schemaRef ds:uri="f720b77b-acc1-431f-a0e0-abbb3425c4d5"/>
    <ds:schemaRef ds:uri="http://purl.org/dc/elements/1.1/"/>
    <ds:schemaRef ds:uri="http://purl.org/dc/dcmitype/"/>
    <ds:schemaRef ds:uri="98a26b81-0323-4ee7-a678-12700234d145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66DF5D1-5DDC-4806-893D-4A48E4159B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a26b81-0323-4ee7-a678-12700234d145"/>
    <ds:schemaRef ds:uri="f720b77b-acc1-431f-a0e0-abbb3425c4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FBLA_BrandedPresentation_Template_062022</Template>
  <TotalTime>1615</TotalTime>
  <Words>741</Words>
  <Application>Microsoft Office PowerPoint</Application>
  <PresentationFormat>Widescreen</PresentationFormat>
  <Paragraphs>277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Apercu Medium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Jones</dc:creator>
  <cp:lastModifiedBy>Ashley Hobson</cp:lastModifiedBy>
  <cp:revision>142</cp:revision>
  <dcterms:created xsi:type="dcterms:W3CDTF">2024-02-01T09:09:03Z</dcterms:created>
  <dcterms:modified xsi:type="dcterms:W3CDTF">2024-05-14T14:12:15Z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0x0101005A1D1257DC45DC4A9222B7C88954576D</vt:lpwstr>
  </property>
  <property fmtid="{D5CDD505-2E9C-101B-9397-08002B2CF9AE}" pid="3" name="MediaServiceImageTags">
    <vt:lpwstr/>
  </property>
</Properties>
</file>